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handoutMasterIdLst>
    <p:handoutMasterId r:id="rId17"/>
  </p:handoutMasterIdLst>
  <p:sldIdLst>
    <p:sldId id="320" r:id="rId2"/>
    <p:sldId id="278" r:id="rId3"/>
    <p:sldId id="341" r:id="rId4"/>
    <p:sldId id="342" r:id="rId5"/>
    <p:sldId id="360" r:id="rId6"/>
    <p:sldId id="361" r:id="rId7"/>
    <p:sldId id="359" r:id="rId8"/>
    <p:sldId id="363" r:id="rId9"/>
    <p:sldId id="362" r:id="rId10"/>
    <p:sldId id="346" r:id="rId11"/>
    <p:sldId id="358" r:id="rId12"/>
    <p:sldId id="364" r:id="rId13"/>
    <p:sldId id="365" r:id="rId14"/>
    <p:sldId id="276" r:id="rId15"/>
  </p:sldIdLst>
  <p:sldSz cx="9144000" cy="6858000" type="screen4x3"/>
  <p:notesSz cx="6797675" cy="9925050"/>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5" autoAdjust="0"/>
    <p:restoredTop sz="94613" autoAdjust="0"/>
  </p:normalViewPr>
  <p:slideViewPr>
    <p:cSldViewPr>
      <p:cViewPr varScale="1">
        <p:scale>
          <a:sx n="77" d="100"/>
          <a:sy n="77" d="100"/>
        </p:scale>
        <p:origin x="195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60" cy="496253"/>
          </a:xfrm>
          <a:prstGeom prst="rect">
            <a:avLst/>
          </a:prstGeom>
        </p:spPr>
        <p:txBody>
          <a:bodyPr vert="horz" lIns="91540" tIns="45770" rIns="91540" bIns="45770" rtlCol="0"/>
          <a:lstStyle>
            <a:lvl1pPr algn="l">
              <a:defRPr sz="1200"/>
            </a:lvl1pPr>
          </a:lstStyle>
          <a:p>
            <a:pPr>
              <a:defRPr/>
            </a:pPr>
            <a:endParaRPr lang="ko-KR" altLang="en-US"/>
          </a:p>
        </p:txBody>
      </p:sp>
      <p:sp>
        <p:nvSpPr>
          <p:cNvPr id="3" name="날짜 개체 틀 2"/>
          <p:cNvSpPr>
            <a:spLocks noGrp="1"/>
          </p:cNvSpPr>
          <p:nvPr>
            <p:ph type="dt" sz="quarter" idx="1"/>
          </p:nvPr>
        </p:nvSpPr>
        <p:spPr>
          <a:xfrm>
            <a:off x="3850443" y="0"/>
            <a:ext cx="2945660" cy="496253"/>
          </a:xfrm>
          <a:prstGeom prst="rect">
            <a:avLst/>
          </a:prstGeom>
        </p:spPr>
        <p:txBody>
          <a:bodyPr vert="horz" lIns="91540" tIns="45770" rIns="91540" bIns="45770" rtlCol="0"/>
          <a:lstStyle>
            <a:lvl1pPr algn="r">
              <a:defRPr sz="1200"/>
            </a:lvl1pPr>
          </a:lstStyle>
          <a:p>
            <a:pPr>
              <a:defRPr/>
            </a:pPr>
            <a:fld id="{983D111C-477B-4DBC-8C89-C598B595CABE}" type="datetimeFigureOut">
              <a:rPr lang="ko-KR" altLang="en-US"/>
              <a:pPr>
                <a:defRPr/>
              </a:pPr>
              <a:t>2026-03-16</a:t>
            </a:fld>
            <a:endParaRPr lang="ko-KR" altLang="en-US"/>
          </a:p>
        </p:txBody>
      </p:sp>
      <p:sp>
        <p:nvSpPr>
          <p:cNvPr id="4" name="바닥글 개체 틀 3"/>
          <p:cNvSpPr>
            <a:spLocks noGrp="1"/>
          </p:cNvSpPr>
          <p:nvPr>
            <p:ph type="ftr" sz="quarter" idx="2"/>
          </p:nvPr>
        </p:nvSpPr>
        <p:spPr>
          <a:xfrm>
            <a:off x="0" y="9427075"/>
            <a:ext cx="2945660" cy="496253"/>
          </a:xfrm>
          <a:prstGeom prst="rect">
            <a:avLst/>
          </a:prstGeom>
        </p:spPr>
        <p:txBody>
          <a:bodyPr vert="horz" lIns="91540" tIns="45770" rIns="91540" bIns="45770" rtlCol="0" anchor="b"/>
          <a:lstStyle>
            <a:lvl1pPr algn="l">
              <a:defRPr sz="1200"/>
            </a:lvl1pPr>
          </a:lstStyle>
          <a:p>
            <a:pPr>
              <a:defRPr/>
            </a:pPr>
            <a:endParaRPr lang="ko-KR" altLang="en-US"/>
          </a:p>
        </p:txBody>
      </p:sp>
      <p:sp>
        <p:nvSpPr>
          <p:cNvPr id="5" name="슬라이드 번호 개체 틀 4"/>
          <p:cNvSpPr>
            <a:spLocks noGrp="1"/>
          </p:cNvSpPr>
          <p:nvPr>
            <p:ph type="sldNum" sz="quarter" idx="3"/>
          </p:nvPr>
        </p:nvSpPr>
        <p:spPr>
          <a:xfrm>
            <a:off x="3850443" y="9427075"/>
            <a:ext cx="2945660" cy="496253"/>
          </a:xfrm>
          <a:prstGeom prst="rect">
            <a:avLst/>
          </a:prstGeom>
        </p:spPr>
        <p:txBody>
          <a:bodyPr vert="horz" lIns="91540" tIns="45770" rIns="91540" bIns="45770" rtlCol="0" anchor="b"/>
          <a:lstStyle>
            <a:lvl1pPr algn="r">
              <a:defRPr sz="1200"/>
            </a:lvl1pPr>
          </a:lstStyle>
          <a:p>
            <a:pPr>
              <a:defRPr/>
            </a:pPr>
            <a:fld id="{55C176EB-370A-4724-A320-692F28E5843F}" type="slidenum">
              <a:rPr lang="ko-KR" altLang="en-US"/>
              <a:pPr>
                <a:defRPr/>
              </a:pPr>
              <a:t>‹#›</a:t>
            </a:fld>
            <a:endParaRPr lang="ko-KR" altLang="en-US"/>
          </a:p>
        </p:txBody>
      </p:sp>
    </p:spTree>
    <p:extLst>
      <p:ext uri="{BB962C8B-B14F-4D97-AF65-F5344CB8AC3E}">
        <p14:creationId xmlns:p14="http://schemas.microsoft.com/office/powerpoint/2010/main" val="357135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D2F91A5-E7D2-49F1-A469-E6ED949B8F50}" type="datetimeFigureOut">
              <a:rPr lang="en-US" smtClean="0"/>
              <a:t>3/16/2026</a:t>
            </a:fld>
            <a:endParaRPr lang="en-US"/>
          </a:p>
        </p:txBody>
      </p:sp>
      <p:sp>
        <p:nvSpPr>
          <p:cNvPr id="4" name="슬라이드 이미지 개체 틀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F404F8E-5DD5-4146-B369-B2EB864B0B68}" type="slidenum">
              <a:rPr lang="en-US" smtClean="0"/>
              <a:t>‹#›</a:t>
            </a:fld>
            <a:endParaRPr lang="en-US"/>
          </a:p>
        </p:txBody>
      </p:sp>
    </p:spTree>
    <p:extLst>
      <p:ext uri="{BB962C8B-B14F-4D97-AF65-F5344CB8AC3E}">
        <p14:creationId xmlns:p14="http://schemas.microsoft.com/office/powerpoint/2010/main" val="255700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ko-KR" alt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ko-KR" alt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grpSp>
      <p:sp>
        <p:nvSpPr>
          <p:cNvPr id="8202" name="Rectangle 10"/>
          <p:cNvSpPr>
            <a:spLocks noGrp="1" noChangeArrowheads="1"/>
          </p:cNvSpPr>
          <p:nvPr>
            <p:ph type="ctrTitle" sz="quarter"/>
          </p:nvPr>
        </p:nvSpPr>
        <p:spPr>
          <a:xfrm>
            <a:off x="685800" y="1873250"/>
            <a:ext cx="7772400" cy="1555750"/>
          </a:xfrm>
        </p:spPr>
        <p:txBody>
          <a:bodyPr/>
          <a:lstStyle>
            <a:lvl1pPr>
              <a:defRPr sz="4800"/>
            </a:lvl1pPr>
          </a:lstStyle>
          <a:p>
            <a:r>
              <a:rPr lang="ko-KR" altLang="en-US"/>
              <a:t>마스터 제목 스타일 편집</a:t>
            </a:r>
          </a:p>
        </p:txBody>
      </p:sp>
      <p:sp>
        <p:nvSpPr>
          <p:cNvPr id="820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ko-KR" altLang="en-US"/>
              <a:t>마스터 부제목 스타일 편집</a:t>
            </a:r>
          </a:p>
        </p:txBody>
      </p:sp>
      <p:sp>
        <p:nvSpPr>
          <p:cNvPr id="12" name="Rectangle 12"/>
          <p:cNvSpPr>
            <a:spLocks noGrp="1" noChangeArrowheads="1"/>
          </p:cNvSpPr>
          <p:nvPr>
            <p:ph type="dt" sz="quarter" idx="10"/>
          </p:nvPr>
        </p:nvSpPr>
        <p:spPr/>
        <p:txBody>
          <a:bodyPr/>
          <a:lstStyle>
            <a:lvl1pPr>
              <a:defRPr/>
            </a:lvl1pPr>
          </a:lstStyle>
          <a:p>
            <a:pPr>
              <a:defRPr/>
            </a:pPr>
            <a:endParaRPr lang="en-US" altLang="ko-KR"/>
          </a:p>
        </p:txBody>
      </p:sp>
      <p:sp>
        <p:nvSpPr>
          <p:cNvPr id="13" name="Rectangle 13"/>
          <p:cNvSpPr>
            <a:spLocks noGrp="1" noChangeArrowheads="1"/>
          </p:cNvSpPr>
          <p:nvPr>
            <p:ph type="ftr" sz="quarter" idx="11"/>
          </p:nvPr>
        </p:nvSpPr>
        <p:spPr/>
        <p:txBody>
          <a:bodyPr/>
          <a:lstStyle>
            <a:lvl1pPr>
              <a:defRPr/>
            </a:lvl1pPr>
          </a:lstStyle>
          <a:p>
            <a:pPr>
              <a:defRPr/>
            </a:pPr>
            <a:endParaRPr lang="en-US" altLang="ko-KR"/>
          </a:p>
        </p:txBody>
      </p:sp>
      <p:sp>
        <p:nvSpPr>
          <p:cNvPr id="14" name="Rectangle 14"/>
          <p:cNvSpPr>
            <a:spLocks noGrp="1" noChangeArrowheads="1"/>
          </p:cNvSpPr>
          <p:nvPr>
            <p:ph type="sldNum" sz="quarter" idx="12"/>
          </p:nvPr>
        </p:nvSpPr>
        <p:spPr/>
        <p:txBody>
          <a:bodyPr/>
          <a:lstStyle>
            <a:lvl1pPr>
              <a:defRPr/>
            </a:lvl1pPr>
          </a:lstStyle>
          <a:p>
            <a:pPr>
              <a:defRPr/>
            </a:pPr>
            <a:fld id="{706FF2E8-E5D5-471C-B291-43C8FD7E4F36}"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26B986FB-62E9-4134-A7DC-1349AC1FDB34}"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7813"/>
            <a:ext cx="2057400" cy="5853112"/>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7813"/>
            <a:ext cx="6019800" cy="5853112"/>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B67B49A7-E708-424B-8428-55944657678A}"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C87348A0-627F-40D1-8827-A0301BED1939}"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187A49C5-CEE5-44FB-9FD1-721FF8BC7F86}"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1BA9B3B5-E005-4799-8800-BF2DF9FCC1C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14"/>
          <p:cNvSpPr>
            <a:spLocks noGrp="1" noChangeArrowheads="1"/>
          </p:cNvSpPr>
          <p:nvPr>
            <p:ph type="sldNum" sz="quarter" idx="12"/>
          </p:nvPr>
        </p:nvSpPr>
        <p:spPr>
          <a:ln/>
        </p:spPr>
        <p:txBody>
          <a:bodyPr/>
          <a:lstStyle>
            <a:lvl1pPr>
              <a:defRPr/>
            </a:lvl1pPr>
          </a:lstStyle>
          <a:p>
            <a:pPr>
              <a:defRPr/>
            </a:pPr>
            <a:fld id="{E68358E8-63CE-4F28-9A87-A88915406E37}"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14"/>
          <p:cNvSpPr>
            <a:spLocks noGrp="1" noChangeArrowheads="1"/>
          </p:cNvSpPr>
          <p:nvPr>
            <p:ph type="sldNum" sz="quarter" idx="12"/>
          </p:nvPr>
        </p:nvSpPr>
        <p:spPr>
          <a:ln/>
        </p:spPr>
        <p:txBody>
          <a:bodyPr/>
          <a:lstStyle>
            <a:lvl1pPr>
              <a:defRPr/>
            </a:lvl1pPr>
          </a:lstStyle>
          <a:p>
            <a:pPr>
              <a:defRPr/>
            </a:pPr>
            <a:fld id="{C30B3E57-E6CF-4F89-8E3B-E079274B5B2F}"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14"/>
          <p:cNvSpPr>
            <a:spLocks noGrp="1" noChangeArrowheads="1"/>
          </p:cNvSpPr>
          <p:nvPr>
            <p:ph type="sldNum" sz="quarter" idx="12"/>
          </p:nvPr>
        </p:nvSpPr>
        <p:spPr>
          <a:ln/>
        </p:spPr>
        <p:txBody>
          <a:bodyPr/>
          <a:lstStyle>
            <a:lvl1pPr>
              <a:defRPr/>
            </a:lvl1pPr>
          </a:lstStyle>
          <a:p>
            <a:pPr>
              <a:defRPr/>
            </a:pPr>
            <a:fld id="{0C9916FE-1A54-4861-BD0C-0B478DECF20E}"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F4167025-0114-40A6-B50D-9E94AF314F7D}"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noProof="0"/>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B1C5F82A-1A30-499E-9DC5-0764892A58F0}"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717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717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ko-KR" altLang="en-US"/>
            </a:p>
          </p:txBody>
        </p:sp>
        <p:sp>
          <p:nvSpPr>
            <p:cNvPr id="717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717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ko-KR" altLang="en-US"/>
            </a:p>
          </p:txBody>
        </p:sp>
        <p:sp>
          <p:nvSpPr>
            <p:cNvPr id="717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sp>
          <p:nvSpPr>
            <p:cNvPr id="717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ko-KR" altLang="en-US"/>
            </a:p>
          </p:txBody>
        </p:sp>
        <p:sp>
          <p:nvSpPr>
            <p:cNvPr id="717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ko-KR" altLang="en-US"/>
            </a:p>
          </p:txBody>
        </p:sp>
      </p:grpSp>
      <p:sp>
        <p:nvSpPr>
          <p:cNvPr id="717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ko-KR" altLang="en-US"/>
              <a:t>마스터 제목 스타일 편집</a:t>
            </a:r>
          </a:p>
        </p:txBody>
      </p:sp>
      <p:sp>
        <p:nvSpPr>
          <p:cNvPr id="717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18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10199"/>
                  </a:outerShdw>
                </a:effectLst>
              </a:defRPr>
            </a:lvl1pPr>
          </a:lstStyle>
          <a:p>
            <a:pPr>
              <a:defRPr/>
            </a:pPr>
            <a:endParaRPr lang="en-US" altLang="ko-KR"/>
          </a:p>
        </p:txBody>
      </p:sp>
      <p:sp>
        <p:nvSpPr>
          <p:cNvPr id="718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10199"/>
                  </a:outerShdw>
                </a:effectLst>
              </a:defRPr>
            </a:lvl1pPr>
          </a:lstStyle>
          <a:p>
            <a:pPr>
              <a:defRPr/>
            </a:pPr>
            <a:endParaRPr lang="en-US" altLang="ko-KR"/>
          </a:p>
        </p:txBody>
      </p:sp>
      <p:sp>
        <p:nvSpPr>
          <p:cNvPr id="718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10199"/>
                  </a:outerShdw>
                </a:effectLst>
              </a:defRPr>
            </a:lvl1pPr>
          </a:lstStyle>
          <a:p>
            <a:pPr>
              <a:defRPr/>
            </a:pPr>
            <a:fld id="{5B178ED7-CC5B-4B71-BADE-9A94F046B09D}" type="slidenum">
              <a:rPr lang="en-US" altLang="ko-KR"/>
              <a:pPr>
                <a:defRPr/>
              </a:pPr>
              <a:t>‹#›</a:t>
            </a:fld>
            <a:endParaRPr lang="en-US" altLang="ko-KR"/>
          </a:p>
        </p:txBody>
      </p:sp>
    </p:spTree>
  </p:cSld>
  <p:clrMap bg1="dk2" tx1="lt1" bg2="dk1" tx2="lt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5pPr>
      <a:lvl6pPr marL="4572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6pPr>
      <a:lvl7pPr marL="9144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7pPr>
      <a:lvl8pPr marL="13716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8pPr>
      <a:lvl9pPr marL="1828800" algn="ctr" rtl="0" eaLnBrk="1" fontAlgn="base" latinLnBrk="1" hangingPunct="1">
        <a:spcBef>
          <a:spcPct val="0"/>
        </a:spcBef>
        <a:spcAft>
          <a:spcPct val="0"/>
        </a:spcAft>
        <a:defRPr kumimoji="1" sz="4400">
          <a:solidFill>
            <a:schemeClr val="tx2"/>
          </a:solidFill>
          <a:effectLst>
            <a:outerShdw blurRad="38100" dist="38100" dir="2700000" algn="tl">
              <a:srgbClr val="FFFFFF"/>
            </a:outerShdw>
          </a:effectLst>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hlink"/>
        </a:buClr>
        <a:buSzPct val="75000"/>
        <a:buFont typeface="Wingdings" pitchFamily="2" charset="2"/>
        <a:buChar char="l"/>
        <a:defRPr kumimoji="1"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latinLnBrk="1" hangingPunct="0">
        <a:spcBef>
          <a:spcPct val="20000"/>
        </a:spcBef>
        <a:spcAft>
          <a:spcPct val="0"/>
        </a:spcAft>
        <a:buClr>
          <a:schemeClr val="tx2"/>
        </a:buClr>
        <a:buSzPct val="75000"/>
        <a:buFont typeface="Wingdings" pitchFamily="2" charset="2"/>
        <a:buChar char="l"/>
        <a:defRPr kumimoji="1" sz="2800">
          <a:solidFill>
            <a:schemeClr val="tx1"/>
          </a:solidFill>
          <a:effectLst>
            <a:outerShdw blurRad="38100" dist="38100" dir="2700000" algn="tl">
              <a:srgbClr val="010199"/>
            </a:outerShdw>
          </a:effectLst>
          <a:latin typeface="+mn-lt"/>
          <a:ea typeface="+mn-ea"/>
        </a:defRPr>
      </a:lvl2pPr>
      <a:lvl3pPr marL="1143000" indent="-228600" algn="l" rtl="0" eaLnBrk="0" fontAlgn="base" latinLnBrk="1" hangingPunct="0">
        <a:spcBef>
          <a:spcPct val="20000"/>
        </a:spcBef>
        <a:spcAft>
          <a:spcPct val="0"/>
        </a:spcAft>
        <a:buClr>
          <a:schemeClr val="accent2"/>
        </a:buClr>
        <a:buSzPct val="75000"/>
        <a:buFont typeface="Wingdings" pitchFamily="2" charset="2"/>
        <a:buChar char="l"/>
        <a:defRPr kumimoji="1" sz="2400">
          <a:solidFill>
            <a:schemeClr val="tx1"/>
          </a:solidFill>
          <a:effectLst>
            <a:outerShdw blurRad="38100" dist="38100" dir="2700000" algn="tl">
              <a:srgbClr val="010199"/>
            </a:outerShdw>
          </a:effectLst>
          <a:latin typeface="+mn-lt"/>
          <a:ea typeface="+mn-ea"/>
        </a:defRPr>
      </a:lvl3pPr>
      <a:lvl4pPr marL="1600200" indent="-228600" algn="l" rtl="0" eaLnBrk="0" fontAlgn="base" latinLnBrk="1" hangingPunct="0">
        <a:spcBef>
          <a:spcPct val="20000"/>
        </a:spcBef>
        <a:spcAft>
          <a:spcPct val="0"/>
        </a:spcAft>
        <a:buClr>
          <a:schemeClr val="folHlink"/>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4pPr>
      <a:lvl5pPr marL="2057400" indent="-228600" algn="l" rtl="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5pPr>
      <a:lvl6pPr marL="25146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6pPr>
      <a:lvl7pPr marL="29718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7pPr>
      <a:lvl8pPr marL="34290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8pPr>
      <a:lvl9pPr marL="3886200" indent="-228600" algn="l" rtl="0" eaLnBrk="1" fontAlgn="base" latinLnBrk="1" hangingPunct="1">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glish.ewha.ac.kr/english"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po.ewha.ac.k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20" y="296062"/>
            <a:ext cx="8497193" cy="3132938"/>
          </a:xfrm>
          <a:prstGeom prst="rect">
            <a:avLst/>
          </a:prstGeom>
          <a:noFill/>
          <a:ln w="9525">
            <a:noFill/>
            <a:miter lim="800000"/>
            <a:headEnd/>
            <a:tailEnd/>
          </a:ln>
        </p:spPr>
        <p:txBody>
          <a:bodyPr bIns="91440" anchor="t"/>
          <a:lstStyle/>
          <a:p>
            <a:pPr algn="ctr"/>
            <a:r>
              <a:rPr lang="en-US" altLang="ko-KR" sz="3600" b="1" dirty="0">
                <a:latin typeface="Verdana" pitchFamily="34" charset="0"/>
              </a:rPr>
              <a:t>Information Session + Q&amp;A for Students Writing Graduation Theses (</a:t>
            </a:r>
            <a:r>
              <a:rPr lang="ko-KR" altLang="en-US" sz="3600" b="1" dirty="0">
                <a:latin typeface="Verdana" pitchFamily="34" charset="0"/>
              </a:rPr>
              <a:t>영어영문학과</a:t>
            </a:r>
            <a:r>
              <a:rPr lang="en-US" altLang="ko-KR" sz="3600" b="1" dirty="0">
                <a:latin typeface="Verdana" pitchFamily="34" charset="0"/>
              </a:rPr>
              <a:t>)</a:t>
            </a:r>
          </a:p>
          <a:p>
            <a:pPr algn="ctr"/>
            <a:endParaRPr lang="en-US" altLang="ko-KR" sz="3600" b="1" dirty="0">
              <a:latin typeface="Verdana" pitchFamily="34" charset="0"/>
            </a:endParaRPr>
          </a:p>
          <a:p>
            <a:pPr algn="ctr"/>
            <a:endParaRPr lang="en-US" altLang="ko-KR" sz="2400" b="1" dirty="0">
              <a:latin typeface="Verdana" pitchFamily="34" charset="0"/>
            </a:endParaRPr>
          </a:p>
          <a:p>
            <a:pPr algn="ctr"/>
            <a:r>
              <a:rPr lang="en-US" altLang="ko-KR" sz="2400" b="1" dirty="0">
                <a:latin typeface="Verdana" pitchFamily="34" charset="0"/>
              </a:rPr>
              <a:t>Wed., 3/18/2026, 6:30 p.m., </a:t>
            </a:r>
            <a:r>
              <a:rPr lang="ko-KR" altLang="en-US" sz="2400" b="1" dirty="0">
                <a:latin typeface="Verdana" pitchFamily="34" charset="0"/>
              </a:rPr>
              <a:t>학관 </a:t>
            </a:r>
            <a:r>
              <a:rPr lang="en-US" altLang="ko-KR" sz="2400" b="1" dirty="0">
                <a:latin typeface="Verdana" pitchFamily="34" charset="0"/>
              </a:rPr>
              <a:t>552</a:t>
            </a:r>
            <a:r>
              <a:rPr lang="ko-KR" altLang="en-US" sz="2400" b="1" dirty="0">
                <a:latin typeface="Verdana" pitchFamily="34" charset="0"/>
              </a:rPr>
              <a:t>호</a:t>
            </a:r>
            <a:endParaRPr lang="en-US" altLang="ko-KR" sz="2400" b="1" dirty="0">
              <a:latin typeface="Verdana" pitchFamily="34" charset="0"/>
            </a:endParaRPr>
          </a:p>
        </p:txBody>
      </p:sp>
    </p:spTree>
    <p:extLst>
      <p:ext uri="{BB962C8B-B14F-4D97-AF65-F5344CB8AC3E}">
        <p14:creationId xmlns:p14="http://schemas.microsoft.com/office/powerpoint/2010/main" val="185864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94927A0-1EF5-48CF-A7A0-14689F94FFD4}"/>
              </a:ext>
            </a:extLst>
          </p:cNvPr>
          <p:cNvSpPr>
            <a:spLocks noChangeArrowheads="1"/>
          </p:cNvSpPr>
          <p:nvPr/>
        </p:nvSpPr>
        <p:spPr bwMode="auto">
          <a:xfrm>
            <a:off x="161764" y="188640"/>
            <a:ext cx="8502907" cy="633418"/>
          </a:xfrm>
          <a:prstGeom prst="rect">
            <a:avLst/>
          </a:prstGeom>
          <a:noFill/>
          <a:ln w="9525">
            <a:noFill/>
            <a:miter lim="800000"/>
            <a:headEnd/>
            <a:tailEnd/>
          </a:ln>
        </p:spPr>
        <p:txBody>
          <a:bodyPr bIns="91440" anchor="t"/>
          <a:lstStyle/>
          <a:p>
            <a:r>
              <a:rPr lang="en-US" altLang="ko-KR" sz="3200" b="1" dirty="0">
                <a:latin typeface="Verdana" pitchFamily="34" charset="0"/>
              </a:rPr>
              <a:t>Notes on the Guidelines</a:t>
            </a:r>
          </a:p>
        </p:txBody>
      </p:sp>
      <p:pic>
        <p:nvPicPr>
          <p:cNvPr id="2" name="그림 1">
            <a:extLst>
              <a:ext uri="{FF2B5EF4-FFF2-40B4-BE49-F238E27FC236}">
                <a16:creationId xmlns:a16="http://schemas.microsoft.com/office/drawing/2014/main" id="{91E549B9-2A4D-4A16-9591-4D0A4DA181E7}"/>
              </a:ext>
            </a:extLst>
          </p:cNvPr>
          <p:cNvPicPr>
            <a:picLocks noChangeAspect="1"/>
          </p:cNvPicPr>
          <p:nvPr/>
        </p:nvPicPr>
        <p:blipFill>
          <a:blip r:embed="rId2"/>
          <a:stretch>
            <a:fillRect/>
          </a:stretch>
        </p:blipFill>
        <p:spPr>
          <a:xfrm>
            <a:off x="288032" y="1017389"/>
            <a:ext cx="8676456" cy="2483619"/>
          </a:xfrm>
          <a:prstGeom prst="rect">
            <a:avLst/>
          </a:prstGeom>
        </p:spPr>
      </p:pic>
      <p:sp>
        <p:nvSpPr>
          <p:cNvPr id="9" name="Rectangle 3">
            <a:extLst>
              <a:ext uri="{FF2B5EF4-FFF2-40B4-BE49-F238E27FC236}">
                <a16:creationId xmlns:a16="http://schemas.microsoft.com/office/drawing/2014/main" id="{F1816C3D-C6B7-49D3-B605-C1B57A97444C}"/>
              </a:ext>
            </a:extLst>
          </p:cNvPr>
          <p:cNvSpPr>
            <a:spLocks noChangeArrowheads="1"/>
          </p:cNvSpPr>
          <p:nvPr/>
        </p:nvSpPr>
        <p:spPr bwMode="auto">
          <a:xfrm>
            <a:off x="208011" y="3717032"/>
            <a:ext cx="8756477"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Don’t just rely on my highlights. Read the whole thing. </a:t>
            </a:r>
            <a:r>
              <a:rPr lang="ko-KR" altLang="en-US" sz="2000" b="1" dirty="0">
                <a:solidFill>
                  <a:srgbClr val="FFC000"/>
                </a:solidFill>
                <a:latin typeface="Verdana" pitchFamily="34" charset="0"/>
              </a:rPr>
              <a:t>영문 판 대신 한국어로 읽어도 괜찮아요</a:t>
            </a:r>
            <a:r>
              <a:rPr lang="en-US" altLang="ko-KR" sz="2000" b="1" dirty="0">
                <a:solidFill>
                  <a:srgbClr val="FFC000"/>
                </a:solidFill>
                <a:latin typeface="Verdana" pitchFamily="34" charset="0"/>
              </a:rPr>
              <a:t>.</a:t>
            </a:r>
          </a:p>
        </p:txBody>
      </p:sp>
    </p:spTree>
    <p:extLst>
      <p:ext uri="{BB962C8B-B14F-4D97-AF65-F5344CB8AC3E}">
        <p14:creationId xmlns:p14="http://schemas.microsoft.com/office/powerpoint/2010/main" val="9689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1"/>
            <a:ext cx="8712968" cy="576064"/>
          </a:xfrm>
          <a:prstGeom prst="rect">
            <a:avLst/>
          </a:prstGeom>
          <a:noFill/>
          <a:ln w="9525">
            <a:noFill/>
            <a:miter lim="800000"/>
            <a:headEnd/>
            <a:tailEnd/>
          </a:ln>
        </p:spPr>
        <p:txBody>
          <a:bodyPr bIns="91440" anchor="t"/>
          <a:lstStyle/>
          <a:p>
            <a:r>
              <a:rPr lang="en-US" altLang="ko-KR" sz="3200" b="1" dirty="0">
                <a:latin typeface="Verdana" pitchFamily="34" charset="0"/>
              </a:rPr>
              <a:t>Q&amp;A</a:t>
            </a:r>
            <a:endParaRPr lang="en-US" altLang="ko-KR" sz="3200" b="1" dirty="0">
              <a:solidFill>
                <a:srgbClr val="FFC000"/>
              </a:solidFill>
              <a:latin typeface="Verdana" pitchFamily="34" charset="0"/>
            </a:endParaRPr>
          </a:p>
        </p:txBody>
      </p:sp>
      <p:sp>
        <p:nvSpPr>
          <p:cNvPr id="3" name="Rectangle 3">
            <a:extLst>
              <a:ext uri="{FF2B5EF4-FFF2-40B4-BE49-F238E27FC236}">
                <a16:creationId xmlns:a16="http://schemas.microsoft.com/office/drawing/2014/main" id="{8E08EF15-7C73-4844-8D59-51555A8C69DC}"/>
              </a:ext>
            </a:extLst>
          </p:cNvPr>
          <p:cNvSpPr>
            <a:spLocks noChangeArrowheads="1"/>
          </p:cNvSpPr>
          <p:nvPr/>
        </p:nvSpPr>
        <p:spPr bwMode="auto">
          <a:xfrm>
            <a:off x="395536" y="908720"/>
            <a:ext cx="8424935"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4988" indent="-534988">
              <a:spcBef>
                <a:spcPts val="1800"/>
              </a:spcBef>
              <a:buClr>
                <a:schemeClr val="hlink"/>
              </a:buClr>
              <a:buSzPct val="75000"/>
            </a:pPr>
            <a:r>
              <a:rPr lang="en-US" altLang="ko-KR" sz="2000" b="1" dirty="0">
                <a:solidFill>
                  <a:srgbClr val="FFC000"/>
                </a:solidFill>
                <a:latin typeface="Verdana" pitchFamily="34" charset="0"/>
              </a:rPr>
              <a:t>Things you might want to ask about:</a:t>
            </a:r>
          </a:p>
          <a:p>
            <a:pPr marL="534988" indent="-355600">
              <a:spcBef>
                <a:spcPts val="1800"/>
              </a:spcBef>
              <a:buClr>
                <a:schemeClr val="hlink"/>
              </a:buClr>
              <a:buSzPct val="75000"/>
            </a:pPr>
            <a:r>
              <a:rPr lang="en-US" altLang="ko-KR" sz="2000" b="1" dirty="0">
                <a:latin typeface="Verdana" pitchFamily="34" charset="0"/>
              </a:rPr>
              <a:t>1.	the requirements given in the guidelines</a:t>
            </a:r>
          </a:p>
          <a:p>
            <a:pPr marL="534988" indent="-355600">
              <a:spcBef>
                <a:spcPts val="1800"/>
              </a:spcBef>
              <a:buClr>
                <a:schemeClr val="hlink"/>
              </a:buClr>
              <a:buSzPct val="75000"/>
            </a:pPr>
            <a:r>
              <a:rPr lang="en-US" altLang="ko-KR" sz="2000" b="1" dirty="0">
                <a:latin typeface="Verdana" pitchFamily="34" charset="0"/>
              </a:rPr>
              <a:t>2.	your ideas</a:t>
            </a:r>
          </a:p>
          <a:p>
            <a:pPr marL="534988" indent="-355600">
              <a:spcBef>
                <a:spcPts val="1800"/>
              </a:spcBef>
              <a:buClr>
                <a:schemeClr val="hlink"/>
              </a:buClr>
              <a:buSzPct val="75000"/>
            </a:pPr>
            <a:r>
              <a:rPr lang="en-US" altLang="ko-KR" sz="2000" b="1" dirty="0">
                <a:latin typeface="Verdana" pitchFamily="34" charset="0"/>
              </a:rPr>
              <a:t>3.	your actual writing (if you started—and can download to the main computer quickly, to show us)</a:t>
            </a:r>
          </a:p>
          <a:p>
            <a:pPr marL="534988" indent="-355600">
              <a:spcBef>
                <a:spcPts val="1800"/>
              </a:spcBef>
              <a:buClr>
                <a:schemeClr val="hlink"/>
              </a:buClr>
              <a:buSzPct val="75000"/>
            </a:pPr>
            <a:r>
              <a:rPr lang="en-US" altLang="ko-KR" sz="2000" b="1" dirty="0">
                <a:latin typeface="Verdana" pitchFamily="34" charset="0"/>
              </a:rPr>
              <a:t>4.	finding sources to cite</a:t>
            </a:r>
          </a:p>
          <a:p>
            <a:pPr marL="534988" indent="-355600">
              <a:spcBef>
                <a:spcPts val="1800"/>
              </a:spcBef>
              <a:buClr>
                <a:schemeClr val="hlink"/>
              </a:buClr>
              <a:buSzPct val="75000"/>
            </a:pPr>
            <a:r>
              <a:rPr lang="en-US" altLang="ko-KR" sz="2000" b="1" dirty="0">
                <a:latin typeface="Verdana" pitchFamily="34" charset="0"/>
              </a:rPr>
              <a:t>5.	technical stuff about formatting the paper, citing sources, etc.</a:t>
            </a:r>
          </a:p>
        </p:txBody>
      </p:sp>
    </p:spTree>
    <p:extLst>
      <p:ext uri="{BB962C8B-B14F-4D97-AF65-F5344CB8AC3E}">
        <p14:creationId xmlns:p14="http://schemas.microsoft.com/office/powerpoint/2010/main" val="131651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1"/>
            <a:ext cx="8712968" cy="864096"/>
          </a:xfrm>
          <a:prstGeom prst="rect">
            <a:avLst/>
          </a:prstGeom>
          <a:noFill/>
          <a:ln w="9525">
            <a:noFill/>
            <a:miter lim="800000"/>
            <a:headEnd/>
            <a:tailEnd/>
          </a:ln>
        </p:spPr>
        <p:txBody>
          <a:bodyPr bIns="91440" anchor="t"/>
          <a:lstStyle/>
          <a:p>
            <a:r>
              <a:rPr lang="en-US" altLang="ko-KR" sz="2400" b="1" dirty="0">
                <a:latin typeface="Verdana" pitchFamily="34" charset="0"/>
              </a:rPr>
              <a:t>Extra: Which Thesis Statements Sound Good for a Thesis Paper in the English Department?</a:t>
            </a:r>
            <a:endParaRPr lang="en-US" altLang="ko-KR" sz="2400" b="1" dirty="0">
              <a:solidFill>
                <a:srgbClr val="FFC000"/>
              </a:solidFill>
              <a:latin typeface="Verdana" pitchFamily="34" charset="0"/>
            </a:endParaRPr>
          </a:p>
        </p:txBody>
      </p:sp>
      <p:sp>
        <p:nvSpPr>
          <p:cNvPr id="3" name="Rectangle 3">
            <a:extLst>
              <a:ext uri="{FF2B5EF4-FFF2-40B4-BE49-F238E27FC236}">
                <a16:creationId xmlns:a16="http://schemas.microsoft.com/office/drawing/2014/main" id="{8E08EF15-7C73-4844-8D59-51555A8C69DC}"/>
              </a:ext>
            </a:extLst>
          </p:cNvPr>
          <p:cNvSpPr>
            <a:spLocks noChangeArrowheads="1"/>
          </p:cNvSpPr>
          <p:nvPr/>
        </p:nvSpPr>
        <p:spPr bwMode="auto">
          <a:xfrm>
            <a:off x="395536" y="1124744"/>
            <a:ext cx="8424935"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5600">
              <a:spcBef>
                <a:spcPts val="1200"/>
              </a:spcBef>
              <a:buClr>
                <a:schemeClr val="hlink"/>
              </a:buClr>
              <a:buSzPct val="75000"/>
            </a:pPr>
            <a:r>
              <a:rPr lang="en-US" altLang="ko-KR" b="1" dirty="0">
                <a:latin typeface="Verdana" pitchFamily="34" charset="0"/>
              </a:rPr>
              <a:t>1.	</a:t>
            </a:r>
            <a:r>
              <a:rPr lang="en-US" altLang="ko-KR" b="1" i="1" dirty="0">
                <a:latin typeface="Verdana" pitchFamily="34" charset="0"/>
              </a:rPr>
              <a:t>The Great Gatsby</a:t>
            </a:r>
            <a:r>
              <a:rPr lang="en-US" altLang="ko-KR" b="1" dirty="0">
                <a:latin typeface="Verdana" pitchFamily="34" charset="0"/>
              </a:rPr>
              <a:t> criticizes American materialism.</a:t>
            </a:r>
          </a:p>
          <a:p>
            <a:pPr marL="357188" indent="-355600">
              <a:spcBef>
                <a:spcPts val="1200"/>
              </a:spcBef>
              <a:buClr>
                <a:schemeClr val="hlink"/>
              </a:buClr>
              <a:buSzPct val="75000"/>
            </a:pPr>
            <a:r>
              <a:rPr lang="en-US" altLang="ko-KR" b="1" dirty="0">
                <a:latin typeface="Verdana" pitchFamily="34" charset="0"/>
              </a:rPr>
              <a:t>2.	</a:t>
            </a:r>
            <a:r>
              <a:rPr lang="en-US" altLang="ko-KR" b="1" i="1" dirty="0">
                <a:latin typeface="Verdana" pitchFamily="34" charset="0"/>
              </a:rPr>
              <a:t>The Great Gatsby</a:t>
            </a:r>
            <a:r>
              <a:rPr lang="en-US" altLang="ko-KR" b="1" dirty="0">
                <a:latin typeface="Verdana" pitchFamily="34" charset="0"/>
              </a:rPr>
              <a:t> shows us how politeness and decorum in both language and behavior act as gatekeepers to the wealth and power of the upper class.</a:t>
            </a:r>
          </a:p>
          <a:p>
            <a:pPr marL="357188" indent="-355600">
              <a:spcBef>
                <a:spcPts val="1200"/>
              </a:spcBef>
              <a:buClr>
                <a:schemeClr val="hlink"/>
              </a:buClr>
              <a:buSzPct val="75000"/>
            </a:pPr>
            <a:r>
              <a:rPr lang="en-US" altLang="ko-KR" b="1" dirty="0">
                <a:latin typeface="Verdana" pitchFamily="34" charset="0"/>
              </a:rPr>
              <a:t>3.	My experiment tested listeners’ comprehension of six different speakers and found that comprehension by native speakers did not decrease, regardless of how much shorter the aspirated consonants were, but did decrease if the consonants were dropped entirely.</a:t>
            </a:r>
          </a:p>
          <a:p>
            <a:pPr marL="357188" indent="-355600">
              <a:spcBef>
                <a:spcPts val="1200"/>
              </a:spcBef>
              <a:buClr>
                <a:schemeClr val="hlink"/>
              </a:buClr>
              <a:buSzPct val="75000"/>
            </a:pPr>
            <a:r>
              <a:rPr lang="en-US" altLang="ko-KR" b="1" dirty="0">
                <a:latin typeface="Verdana" pitchFamily="34" charset="0"/>
              </a:rPr>
              <a:t>4.	I found that Korean learners of English were likely to learn faster if they felt they had common hobbies and interests with their teachers.</a:t>
            </a:r>
          </a:p>
        </p:txBody>
      </p:sp>
    </p:spTree>
    <p:extLst>
      <p:ext uri="{BB962C8B-B14F-4D97-AF65-F5344CB8AC3E}">
        <p14:creationId xmlns:p14="http://schemas.microsoft.com/office/powerpoint/2010/main" val="29716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1"/>
            <a:ext cx="8784976" cy="864096"/>
          </a:xfrm>
          <a:prstGeom prst="rect">
            <a:avLst/>
          </a:prstGeom>
          <a:noFill/>
          <a:ln w="9525">
            <a:noFill/>
            <a:miter lim="800000"/>
            <a:headEnd/>
            <a:tailEnd/>
          </a:ln>
        </p:spPr>
        <p:txBody>
          <a:bodyPr bIns="91440" anchor="t"/>
          <a:lstStyle/>
          <a:p>
            <a:r>
              <a:rPr lang="en-US" altLang="ko-KR" sz="2400" b="1" dirty="0">
                <a:latin typeface="Verdana" pitchFamily="34" charset="0"/>
              </a:rPr>
              <a:t>Extra: Which Thesis Statements Sound Good for a Thesis Paper in the English Department? </a:t>
            </a:r>
            <a:r>
              <a:rPr lang="en-US" altLang="ko-KR" sz="2400" b="1" dirty="0">
                <a:solidFill>
                  <a:srgbClr val="FFC000"/>
                </a:solidFill>
                <a:latin typeface="Verdana" pitchFamily="34" charset="0"/>
              </a:rPr>
              <a:t>Answers</a:t>
            </a:r>
          </a:p>
        </p:txBody>
      </p:sp>
      <p:sp>
        <p:nvSpPr>
          <p:cNvPr id="3" name="Rectangle 3">
            <a:extLst>
              <a:ext uri="{FF2B5EF4-FFF2-40B4-BE49-F238E27FC236}">
                <a16:creationId xmlns:a16="http://schemas.microsoft.com/office/drawing/2014/main" id="{8E08EF15-7C73-4844-8D59-51555A8C69DC}"/>
              </a:ext>
            </a:extLst>
          </p:cNvPr>
          <p:cNvSpPr>
            <a:spLocks noChangeArrowheads="1"/>
          </p:cNvSpPr>
          <p:nvPr/>
        </p:nvSpPr>
        <p:spPr bwMode="auto">
          <a:xfrm>
            <a:off x="395536" y="1124744"/>
            <a:ext cx="8424935"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5600">
              <a:spcBef>
                <a:spcPts val="1800"/>
              </a:spcBef>
              <a:buClr>
                <a:schemeClr val="hlink"/>
              </a:buClr>
              <a:buSzPct val="75000"/>
            </a:pPr>
            <a:r>
              <a:rPr lang="en-US" altLang="ko-KR" b="1" dirty="0">
                <a:latin typeface="Verdana" pitchFamily="34" charset="0"/>
              </a:rPr>
              <a:t>1.	</a:t>
            </a:r>
            <a:r>
              <a:rPr lang="en-US" altLang="ko-KR" b="1" i="1" strike="sngStrike" dirty="0">
                <a:latin typeface="Verdana" pitchFamily="34" charset="0"/>
              </a:rPr>
              <a:t>The Great Gatsby</a:t>
            </a:r>
            <a:r>
              <a:rPr lang="en-US" altLang="ko-KR" b="1" strike="sngStrike" dirty="0">
                <a:latin typeface="Verdana" pitchFamily="34" charset="0"/>
              </a:rPr>
              <a:t> criticizes American materialism.</a:t>
            </a:r>
            <a:r>
              <a:rPr lang="en-US" altLang="ko-KR" b="1" dirty="0">
                <a:latin typeface="Verdana" pitchFamily="34" charset="0"/>
              </a:rPr>
              <a:t> </a:t>
            </a:r>
            <a:r>
              <a:rPr lang="en-US" altLang="ko-KR" b="1" dirty="0">
                <a:solidFill>
                  <a:srgbClr val="FFC000"/>
                </a:solidFill>
                <a:latin typeface="Verdana" pitchFamily="34" charset="0"/>
              </a:rPr>
              <a:t>No, this is just common knowledge—not an original idea.</a:t>
            </a:r>
          </a:p>
          <a:p>
            <a:pPr marL="357188" indent="-355600">
              <a:spcBef>
                <a:spcPts val="1200"/>
              </a:spcBef>
              <a:buClr>
                <a:schemeClr val="hlink"/>
              </a:buClr>
              <a:buSzPct val="75000"/>
            </a:pPr>
            <a:r>
              <a:rPr lang="en-US" altLang="ko-KR" b="1" dirty="0">
                <a:latin typeface="Verdana" pitchFamily="34" charset="0"/>
              </a:rPr>
              <a:t>2.	</a:t>
            </a:r>
            <a:r>
              <a:rPr lang="en-US" altLang="ko-KR" b="1" i="1" dirty="0">
                <a:latin typeface="Verdana" pitchFamily="34" charset="0"/>
              </a:rPr>
              <a:t>The Great Gatsby</a:t>
            </a:r>
            <a:r>
              <a:rPr lang="en-US" altLang="ko-KR" b="1" dirty="0">
                <a:latin typeface="Verdana" pitchFamily="34" charset="0"/>
              </a:rPr>
              <a:t> shows us how politeness and decorum in both language and behavior act as gatekeepers to the wealth and power of the upper class.</a:t>
            </a:r>
            <a:r>
              <a:rPr lang="en-US" altLang="ko-KR" b="1" dirty="0">
                <a:solidFill>
                  <a:srgbClr val="FFC000"/>
                </a:solidFill>
                <a:latin typeface="Verdana" pitchFamily="34" charset="0"/>
              </a:rPr>
              <a:t> Probably yes. (if it’s true, and if no one wrote that paper already—I suspect that both those conditions are true).</a:t>
            </a:r>
          </a:p>
          <a:p>
            <a:pPr marL="357188" indent="-355600">
              <a:spcBef>
                <a:spcPts val="1200"/>
              </a:spcBef>
              <a:buClr>
                <a:schemeClr val="hlink"/>
              </a:buClr>
              <a:buSzPct val="75000"/>
            </a:pPr>
            <a:r>
              <a:rPr lang="en-US" altLang="ko-KR" b="1" dirty="0">
                <a:latin typeface="Verdana" pitchFamily="34" charset="0"/>
              </a:rPr>
              <a:t>3.	My experiment tested listeners’ comprehension of six different speakers and found that comprehension by native speakers did not decrease, regardless of how much shorter the aspirated consonants were, but did decrease if the consonants were dropped entirely. </a:t>
            </a:r>
            <a:r>
              <a:rPr lang="en-US" altLang="ko-KR" b="1" dirty="0">
                <a:solidFill>
                  <a:srgbClr val="FFC000"/>
                </a:solidFill>
                <a:latin typeface="Verdana" pitchFamily="34" charset="0"/>
              </a:rPr>
              <a:t>Yes (Note that you have to do the experiment. I don’t know if those would be the results—I just invented a possible experiment and result.)</a:t>
            </a:r>
          </a:p>
          <a:p>
            <a:pPr marL="357188" indent="-355600">
              <a:spcBef>
                <a:spcPts val="1200"/>
              </a:spcBef>
              <a:buClr>
                <a:schemeClr val="hlink"/>
              </a:buClr>
              <a:buSzPct val="75000"/>
            </a:pPr>
            <a:r>
              <a:rPr lang="en-US" altLang="ko-KR" b="1" dirty="0">
                <a:latin typeface="Verdana" pitchFamily="34" charset="0"/>
              </a:rPr>
              <a:t>4.	</a:t>
            </a:r>
            <a:r>
              <a:rPr lang="en-US" altLang="ko-KR" b="1" strike="sngStrike" dirty="0">
                <a:latin typeface="Verdana" pitchFamily="34" charset="0"/>
              </a:rPr>
              <a:t>I found that Korean learners of English were likely to learn faster if they felt they had common hobbies and interests with their teachers.</a:t>
            </a:r>
            <a:r>
              <a:rPr lang="en-US" altLang="ko-KR" b="1" dirty="0">
                <a:solidFill>
                  <a:srgbClr val="FFC000"/>
                </a:solidFill>
                <a:latin typeface="Verdana" pitchFamily="34" charset="0"/>
              </a:rPr>
              <a:t> No. This is purely about English Education in Korea—not about English language or culture.</a:t>
            </a:r>
          </a:p>
        </p:txBody>
      </p:sp>
    </p:spTree>
    <p:extLst>
      <p:ext uri="{BB962C8B-B14F-4D97-AF65-F5344CB8AC3E}">
        <p14:creationId xmlns:p14="http://schemas.microsoft.com/office/powerpoint/2010/main" val="28000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0AA4A12-37DD-415E-A37B-B39DBCB40693}"/>
              </a:ext>
            </a:extLst>
          </p:cNvPr>
          <p:cNvSpPr txBox="1">
            <a:spLocks noChangeArrowheads="1"/>
          </p:cNvSpPr>
          <p:nvPr/>
        </p:nvSpPr>
        <p:spPr bwMode="auto">
          <a:xfrm>
            <a:off x="683568" y="3328086"/>
            <a:ext cx="36004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kumimoji="1" sz="3200">
                <a:solidFill>
                  <a:schemeClr val="tx1"/>
                </a:solidFill>
                <a:latin typeface="굴림" pitchFamily="34" charset="-127"/>
                <a:ea typeface="굴림" pitchFamily="34" charset="-127"/>
              </a:defRPr>
            </a:lvl1pPr>
            <a:lvl2pPr marL="742950" indent="-285750" eaLnBrk="0" hangingPunct="0">
              <a:spcBef>
                <a:spcPct val="20000"/>
              </a:spcBef>
              <a:buClr>
                <a:schemeClr val="tx2"/>
              </a:buClr>
              <a:buSzPct val="75000"/>
              <a:buFont typeface="Wingdings" pitchFamily="2" charset="2"/>
              <a:buChar char="l"/>
              <a:defRPr kumimoji="1" sz="2800">
                <a:solidFill>
                  <a:schemeClr val="tx1"/>
                </a:solidFill>
                <a:latin typeface="굴림" pitchFamily="34" charset="-127"/>
                <a:ea typeface="굴림" pitchFamily="34" charset="-127"/>
              </a:defRPr>
            </a:lvl2pPr>
            <a:lvl3pPr marL="1143000" indent="-228600" eaLnBrk="0" hangingPunct="0">
              <a:spcBef>
                <a:spcPct val="20000"/>
              </a:spcBef>
              <a:buClr>
                <a:schemeClr val="accent2"/>
              </a:buClr>
              <a:buSzPct val="75000"/>
              <a:buFont typeface="Wingdings" pitchFamily="2" charset="2"/>
              <a:buChar char="l"/>
              <a:defRPr kumimoji="1" sz="2400">
                <a:solidFill>
                  <a:schemeClr val="tx1"/>
                </a:solidFill>
                <a:latin typeface="굴림" pitchFamily="34" charset="-127"/>
                <a:ea typeface="굴림" pitchFamily="34" charset="-127"/>
              </a:defRPr>
            </a:lvl3pPr>
            <a:lvl4pPr marL="1600200" indent="-228600" eaLnBrk="0" hangingPunct="0">
              <a:spcBef>
                <a:spcPct val="20000"/>
              </a:spcBef>
              <a:buClr>
                <a:schemeClr val="folHlink"/>
              </a:buClr>
              <a:buSzPct val="75000"/>
              <a:buFont typeface="Wingdings" pitchFamily="2" charset="2"/>
              <a:buChar char="l"/>
              <a:defRPr kumimoji="1" sz="2000">
                <a:solidFill>
                  <a:schemeClr val="tx1"/>
                </a:solidFill>
                <a:latin typeface="굴림" pitchFamily="34" charset="-127"/>
                <a:ea typeface="굴림" pitchFamily="34" charset="-127"/>
              </a:defRPr>
            </a:lvl4pPr>
            <a:lvl5pPr marL="2057400" indent="-228600" eaLnBrk="0" hangingPunct="0">
              <a:spcBef>
                <a:spcPct val="20000"/>
              </a:spcBef>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5pPr>
            <a:lvl6pPr marL="25146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6pPr>
            <a:lvl7pPr marL="29718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7pPr>
            <a:lvl8pPr marL="34290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8pPr>
            <a:lvl9pPr marL="3886200" indent="-228600" eaLnBrk="0" fontAlgn="base" latinLnBrk="1" hangingPunct="0">
              <a:spcBef>
                <a:spcPct val="20000"/>
              </a:spcBef>
              <a:spcAft>
                <a:spcPct val="0"/>
              </a:spcAft>
              <a:buClr>
                <a:schemeClr val="tx1"/>
              </a:buClr>
              <a:buSzPct val="75000"/>
              <a:buFont typeface="Wingdings" pitchFamily="2" charset="2"/>
              <a:buChar char="l"/>
              <a:defRPr kumimoji="1" sz="2000">
                <a:solidFill>
                  <a:schemeClr val="tx1"/>
                </a:solidFill>
                <a:latin typeface="굴림" pitchFamily="34" charset="-127"/>
                <a:ea typeface="굴림" pitchFamily="34" charset="-127"/>
              </a:defRPr>
            </a:lvl9pPr>
          </a:lstStyle>
          <a:p>
            <a:pPr eaLnBrk="1" hangingPunct="1">
              <a:spcBef>
                <a:spcPct val="50000"/>
              </a:spcBef>
              <a:buClrTx/>
              <a:buSzTx/>
              <a:buFontTx/>
              <a:buNone/>
            </a:pPr>
            <a:r>
              <a:rPr lang="en-US" altLang="ko-KR" sz="5400" b="1" dirty="0">
                <a:latin typeface="Verdana" pitchFamily="34" charset="0"/>
              </a:rPr>
              <a:t>Good Luck</a:t>
            </a:r>
            <a:r>
              <a:rPr lang="en-US" altLang="ko-KR" sz="5400" b="1" dirty="0">
                <a:solidFill>
                  <a:srgbClr val="FFC000"/>
                </a:solidFill>
                <a:latin typeface="Verdana" pitchFamily="34" charset="0"/>
              </a:rPr>
              <a:t>!</a:t>
            </a:r>
            <a:endParaRPr lang="en-US" altLang="ko-KR" sz="2000" b="1" dirty="0">
              <a:solidFill>
                <a:srgbClr val="FFC000"/>
              </a:solidFill>
              <a:latin typeface="Verdana" pitchFamily="34" charset="0"/>
            </a:endParaRPr>
          </a:p>
        </p:txBody>
      </p:sp>
      <p:pic>
        <p:nvPicPr>
          <p:cNvPr id="6" name="Picture 3">
            <a:extLst>
              <a:ext uri="{FF2B5EF4-FFF2-40B4-BE49-F238E27FC236}">
                <a16:creationId xmlns:a16="http://schemas.microsoft.com/office/drawing/2014/main" id="{200234F6-60C9-47C6-8429-FF52428B5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71107">
            <a:off x="5169203" y="3008844"/>
            <a:ext cx="2831757" cy="200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1A0297C-582A-4299-928D-9E6ED7E22163}"/>
              </a:ext>
            </a:extLst>
          </p:cNvPr>
          <p:cNvSpPr>
            <a:spLocks noChangeArrowheads="1"/>
          </p:cNvSpPr>
          <p:nvPr/>
        </p:nvSpPr>
        <p:spPr bwMode="auto">
          <a:xfrm>
            <a:off x="179263" y="188640"/>
            <a:ext cx="8785225" cy="1512167"/>
          </a:xfrm>
          <a:prstGeom prst="rect">
            <a:avLst/>
          </a:prstGeom>
          <a:noFill/>
          <a:ln w="9525">
            <a:noFill/>
            <a:miter lim="800000"/>
            <a:headEnd/>
            <a:tailEnd/>
          </a:ln>
        </p:spPr>
        <p:txBody>
          <a:bodyPr bIns="91440" anchor="t"/>
          <a:lstStyle/>
          <a:p>
            <a:r>
              <a:rPr lang="en-US" altLang="ko-KR" sz="2400" b="1" dirty="0">
                <a:solidFill>
                  <a:srgbClr val="FFC000"/>
                </a:solidFill>
                <a:latin typeface="Verdana" pitchFamily="34" charset="0"/>
              </a:rPr>
              <a:t>Reminders:</a:t>
            </a:r>
            <a:r>
              <a:rPr lang="en-US" altLang="ko-KR" sz="2400" b="1" dirty="0">
                <a:latin typeface="Verdana" pitchFamily="34" charset="0"/>
              </a:rPr>
              <a:t> </a:t>
            </a:r>
          </a:p>
          <a:p>
            <a:pPr marL="179388"/>
            <a:r>
              <a:rPr lang="en-US" altLang="ko-KR" sz="2200" b="1" dirty="0">
                <a:latin typeface="Verdana" pitchFamily="34" charset="0"/>
              </a:rPr>
              <a:t>1. Get started early.</a:t>
            </a:r>
          </a:p>
          <a:p>
            <a:pPr marL="179388"/>
            <a:r>
              <a:rPr lang="en-US" altLang="ko-KR" sz="2200" b="1" dirty="0">
                <a:latin typeface="Verdana" pitchFamily="34" charset="0"/>
              </a:rPr>
              <a:t>2. If in doubt, ask a professor before it’s too late.</a:t>
            </a:r>
            <a:endParaRPr lang="en-US" altLang="ko-KR" sz="2200" b="1" dirty="0">
              <a:solidFill>
                <a:srgbClr val="FFC000"/>
              </a:solidFill>
              <a:latin typeface="Verdana" pitchFamily="34" charset="0"/>
            </a:endParaRPr>
          </a:p>
        </p:txBody>
      </p:sp>
    </p:spTree>
    <p:extLst>
      <p:ext uri="{BB962C8B-B14F-4D97-AF65-F5344CB8AC3E}">
        <p14:creationId xmlns:p14="http://schemas.microsoft.com/office/powerpoint/2010/main" val="293258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576064"/>
          </a:xfrm>
          <a:prstGeom prst="rect">
            <a:avLst/>
          </a:prstGeom>
          <a:noFill/>
          <a:ln w="9525">
            <a:noFill/>
            <a:miter lim="800000"/>
            <a:headEnd/>
            <a:tailEnd/>
          </a:ln>
        </p:spPr>
        <p:txBody>
          <a:bodyPr bIns="91440" anchor="t"/>
          <a:lstStyle/>
          <a:p>
            <a:r>
              <a:rPr lang="en-US" altLang="ko-KR" sz="3200" b="1" dirty="0">
                <a:latin typeface="Verdana" pitchFamily="34" charset="0"/>
              </a:rPr>
              <a:t>Agenda</a:t>
            </a:r>
          </a:p>
        </p:txBody>
      </p:sp>
      <p:sp>
        <p:nvSpPr>
          <p:cNvPr id="5" name="Rectangle 3"/>
          <p:cNvSpPr>
            <a:spLocks noChangeArrowheads="1"/>
          </p:cNvSpPr>
          <p:nvPr/>
        </p:nvSpPr>
        <p:spPr bwMode="auto">
          <a:xfrm>
            <a:off x="395536" y="908720"/>
            <a:ext cx="8424935"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4988" indent="-534988">
              <a:spcBef>
                <a:spcPts val="1800"/>
              </a:spcBef>
              <a:buClr>
                <a:schemeClr val="hlink"/>
              </a:buClr>
              <a:buSzPct val="75000"/>
            </a:pPr>
            <a:r>
              <a:rPr lang="en-US" altLang="ko-KR" sz="2200" b="1" dirty="0">
                <a:solidFill>
                  <a:srgbClr val="FFC000"/>
                </a:solidFill>
                <a:latin typeface="Verdana" pitchFamily="34" charset="0"/>
              </a:rPr>
              <a:t>1)	</a:t>
            </a:r>
            <a:r>
              <a:rPr lang="en-US" altLang="ko-KR" sz="2200" b="1" dirty="0">
                <a:latin typeface="Verdana" pitchFamily="34" charset="0"/>
              </a:rPr>
              <a:t>Key Information: What &amp; Where?</a:t>
            </a:r>
          </a:p>
          <a:p>
            <a:pPr marL="534988" indent="-534988">
              <a:spcBef>
                <a:spcPts val="1800"/>
              </a:spcBef>
              <a:buClr>
                <a:schemeClr val="hlink"/>
              </a:buClr>
              <a:buSzPct val="75000"/>
            </a:pPr>
            <a:r>
              <a:rPr lang="en-US" altLang="ko-KR" sz="2200" b="1" dirty="0">
                <a:solidFill>
                  <a:srgbClr val="FFC000"/>
                </a:solidFill>
                <a:latin typeface="Verdana" pitchFamily="34" charset="0"/>
              </a:rPr>
              <a:t>2)</a:t>
            </a:r>
            <a:r>
              <a:rPr lang="en-US" altLang="ko-KR" sz="2200" b="1" dirty="0">
                <a:latin typeface="Verdana" pitchFamily="34" charset="0"/>
              </a:rPr>
              <a:t>	Ways to Get Started</a:t>
            </a:r>
          </a:p>
          <a:p>
            <a:pPr marL="534988" indent="-534988">
              <a:spcBef>
                <a:spcPts val="1800"/>
              </a:spcBef>
              <a:buClr>
                <a:schemeClr val="hlink"/>
              </a:buClr>
              <a:buSzPct val="75000"/>
            </a:pPr>
            <a:r>
              <a:rPr lang="en-US" altLang="ko-KR" sz="2200" b="1" dirty="0">
                <a:solidFill>
                  <a:srgbClr val="FFC000"/>
                </a:solidFill>
                <a:latin typeface="Verdana" pitchFamily="34" charset="0"/>
              </a:rPr>
              <a:t>3)</a:t>
            </a:r>
            <a:r>
              <a:rPr lang="en-US" altLang="ko-KR" sz="2200" b="1" dirty="0">
                <a:latin typeface="Verdana" pitchFamily="34" charset="0"/>
              </a:rPr>
              <a:t>	Key Requirements</a:t>
            </a:r>
          </a:p>
          <a:p>
            <a:pPr marL="534988" indent="-534988">
              <a:spcBef>
                <a:spcPts val="1800"/>
              </a:spcBef>
              <a:buClr>
                <a:schemeClr val="hlink"/>
              </a:buClr>
              <a:buSzPct val="75000"/>
            </a:pPr>
            <a:r>
              <a:rPr lang="en-US" altLang="ko-KR" sz="2200" b="1" dirty="0">
                <a:solidFill>
                  <a:srgbClr val="FFC000"/>
                </a:solidFill>
                <a:latin typeface="Verdana" pitchFamily="34" charset="0"/>
              </a:rPr>
              <a:t>4)</a:t>
            </a:r>
            <a:r>
              <a:rPr lang="en-US" altLang="ko-KR" sz="2200" b="1" dirty="0">
                <a:latin typeface="Verdana" pitchFamily="34" charset="0"/>
              </a:rPr>
              <a:t>	Dangers</a:t>
            </a:r>
            <a:r>
              <a:rPr lang="ko-KR" altLang="en-US" sz="2200" b="1" dirty="0">
                <a:latin typeface="Verdana" pitchFamily="34" charset="0"/>
              </a:rPr>
              <a:t> </a:t>
            </a:r>
            <a:r>
              <a:rPr lang="en-US" altLang="ko-KR" sz="2200" b="1" dirty="0">
                <a:latin typeface="Verdana" pitchFamily="34" charset="0"/>
              </a:rPr>
              <a:t>to</a:t>
            </a:r>
            <a:r>
              <a:rPr lang="ko-KR" altLang="en-US" sz="2200" b="1" dirty="0">
                <a:latin typeface="Verdana" pitchFamily="34" charset="0"/>
              </a:rPr>
              <a:t> </a:t>
            </a:r>
            <a:r>
              <a:rPr lang="en-US" altLang="ko-KR" sz="2200" b="1" dirty="0">
                <a:latin typeface="Verdana" pitchFamily="34" charset="0"/>
              </a:rPr>
              <a:t>Avoid</a:t>
            </a:r>
          </a:p>
          <a:p>
            <a:pPr marL="534988" indent="-534988">
              <a:spcBef>
                <a:spcPts val="1800"/>
              </a:spcBef>
              <a:buClr>
                <a:schemeClr val="hlink"/>
              </a:buClr>
              <a:buSzPct val="75000"/>
            </a:pPr>
            <a:r>
              <a:rPr lang="en-US" altLang="ko-KR" sz="2200" b="1" dirty="0">
                <a:solidFill>
                  <a:srgbClr val="FFC000"/>
                </a:solidFill>
                <a:latin typeface="Verdana" pitchFamily="34" charset="0"/>
              </a:rPr>
              <a:t>5)</a:t>
            </a:r>
            <a:r>
              <a:rPr lang="en-US" altLang="ko-KR" sz="2200" b="1" dirty="0">
                <a:latin typeface="Verdana" pitchFamily="34" charset="0"/>
              </a:rPr>
              <a:t>	Q&amp;A</a:t>
            </a:r>
          </a:p>
        </p:txBody>
      </p:sp>
    </p:spTree>
    <p:extLst>
      <p:ext uri="{BB962C8B-B14F-4D97-AF65-F5344CB8AC3E}">
        <p14:creationId xmlns:p14="http://schemas.microsoft.com/office/powerpoint/2010/main" val="366028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DFF1057-5D1B-4500-8643-A1233B040FE6}"/>
              </a:ext>
            </a:extLst>
          </p:cNvPr>
          <p:cNvPicPr>
            <a:picLocks noChangeAspect="1"/>
          </p:cNvPicPr>
          <p:nvPr/>
        </p:nvPicPr>
        <p:blipFill>
          <a:blip r:embed="rId2"/>
          <a:stretch>
            <a:fillRect/>
          </a:stretch>
        </p:blipFill>
        <p:spPr>
          <a:xfrm>
            <a:off x="1324337" y="1295739"/>
            <a:ext cx="7668344" cy="5203316"/>
          </a:xfrm>
          <a:prstGeom prst="rect">
            <a:avLst/>
          </a:prstGeom>
        </p:spPr>
      </p:pic>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Key Information</a:t>
            </a:r>
          </a:p>
        </p:txBody>
      </p:sp>
      <p:sp>
        <p:nvSpPr>
          <p:cNvPr id="5" name="Rectangle 3"/>
          <p:cNvSpPr>
            <a:spLocks noChangeArrowheads="1"/>
          </p:cNvSpPr>
          <p:nvPr/>
        </p:nvSpPr>
        <p:spPr bwMode="auto">
          <a:xfrm>
            <a:off x="323528" y="764704"/>
            <a:ext cx="8640959" cy="583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Notices on the English Department homepage + attached files. </a:t>
            </a:r>
          </a:p>
        </p:txBody>
      </p:sp>
      <p:cxnSp>
        <p:nvCxnSpPr>
          <p:cNvPr id="6" name="직선 화살표 연결선 5">
            <a:extLst>
              <a:ext uri="{FF2B5EF4-FFF2-40B4-BE49-F238E27FC236}">
                <a16:creationId xmlns:a16="http://schemas.microsoft.com/office/drawing/2014/main" id="{7A792549-DF85-4C2A-ADF0-1770B02DBA13}"/>
              </a:ext>
            </a:extLst>
          </p:cNvPr>
          <p:cNvCxnSpPr>
            <a:cxnSpLocks/>
          </p:cNvCxnSpPr>
          <p:nvPr/>
        </p:nvCxnSpPr>
        <p:spPr>
          <a:xfrm>
            <a:off x="4132438" y="4725144"/>
            <a:ext cx="706273" cy="1095659"/>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직사각형 7">
            <a:hlinkClick r:id="rId3"/>
            <a:extLst>
              <a:ext uri="{FF2B5EF4-FFF2-40B4-BE49-F238E27FC236}">
                <a16:creationId xmlns:a16="http://schemas.microsoft.com/office/drawing/2014/main" id="{F9BD8176-6D4C-490B-8870-53DD6F8D0EB1}"/>
              </a:ext>
            </a:extLst>
          </p:cNvPr>
          <p:cNvSpPr/>
          <p:nvPr/>
        </p:nvSpPr>
        <p:spPr>
          <a:xfrm>
            <a:off x="4838711" y="245840"/>
            <a:ext cx="4062313" cy="461665"/>
          </a:xfrm>
          <a:prstGeom prst="rect">
            <a:avLst/>
          </a:prstGeom>
          <a:solidFill>
            <a:schemeClr val="bg1"/>
          </a:solidFill>
        </p:spPr>
        <p:txBody>
          <a:bodyPr wrap="square">
            <a:spAutoFit/>
          </a:bodyPr>
          <a:lstStyle/>
          <a:p>
            <a:r>
              <a:rPr lang="en-US" sz="2400" b="1" dirty="0"/>
              <a:t>https://english.ewha.ac.kr/</a:t>
            </a:r>
          </a:p>
        </p:txBody>
      </p:sp>
    </p:spTree>
    <p:extLst>
      <p:ext uri="{BB962C8B-B14F-4D97-AF65-F5344CB8AC3E}">
        <p14:creationId xmlns:p14="http://schemas.microsoft.com/office/powerpoint/2010/main" val="38707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The Thesis Writing Process</a:t>
            </a:r>
          </a:p>
        </p:txBody>
      </p:sp>
      <p:sp>
        <p:nvSpPr>
          <p:cNvPr id="5" name="Rectangle 3"/>
          <p:cNvSpPr>
            <a:spLocks noChangeArrowheads="1"/>
          </p:cNvSpPr>
          <p:nvPr/>
        </p:nvSpPr>
        <p:spPr bwMode="auto">
          <a:xfrm>
            <a:off x="323528" y="764705"/>
            <a:ext cx="8640959"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Point #1: Follow procedures on the guidelines. Use the sample papers to help guide you with format and style.</a:t>
            </a:r>
          </a:p>
        </p:txBody>
      </p:sp>
      <p:pic>
        <p:nvPicPr>
          <p:cNvPr id="3" name="그림 2">
            <a:extLst>
              <a:ext uri="{FF2B5EF4-FFF2-40B4-BE49-F238E27FC236}">
                <a16:creationId xmlns:a16="http://schemas.microsoft.com/office/drawing/2014/main" id="{15D0B123-BA61-4F7A-8C4C-D7C279D2B66F}"/>
              </a:ext>
            </a:extLst>
          </p:cNvPr>
          <p:cNvPicPr>
            <a:picLocks noChangeAspect="1"/>
          </p:cNvPicPr>
          <p:nvPr/>
        </p:nvPicPr>
        <p:blipFill>
          <a:blip r:embed="rId2"/>
          <a:stretch>
            <a:fillRect/>
          </a:stretch>
        </p:blipFill>
        <p:spPr>
          <a:xfrm>
            <a:off x="184380" y="1562067"/>
            <a:ext cx="8820472" cy="3469326"/>
          </a:xfrm>
          <a:prstGeom prst="rect">
            <a:avLst/>
          </a:prstGeom>
        </p:spPr>
      </p:pic>
    </p:spTree>
    <p:extLst>
      <p:ext uri="{BB962C8B-B14F-4D97-AF65-F5344CB8AC3E}">
        <p14:creationId xmlns:p14="http://schemas.microsoft.com/office/powerpoint/2010/main" val="397105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The Thesis Writing Process</a:t>
            </a:r>
          </a:p>
        </p:txBody>
      </p:sp>
      <p:sp>
        <p:nvSpPr>
          <p:cNvPr id="5" name="Rectangle 3"/>
          <p:cNvSpPr>
            <a:spLocks noChangeArrowheads="1"/>
          </p:cNvSpPr>
          <p:nvPr/>
        </p:nvSpPr>
        <p:spPr bwMode="auto">
          <a:xfrm>
            <a:off x="323528" y="764705"/>
            <a:ext cx="8640959" cy="7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Point #2: Don’t get behind schedule. Try to write most of the paper by the 2</a:t>
            </a:r>
            <a:r>
              <a:rPr lang="ko-KR" altLang="en-US" sz="2000" b="1" dirty="0">
                <a:solidFill>
                  <a:srgbClr val="FFC000"/>
                </a:solidFill>
                <a:latin typeface="Verdana" pitchFamily="34" charset="0"/>
              </a:rPr>
              <a:t>차 간담회</a:t>
            </a:r>
            <a:r>
              <a:rPr lang="en-US" altLang="ko-KR" sz="2000" b="1" dirty="0">
                <a:solidFill>
                  <a:srgbClr val="FFC000"/>
                </a:solidFill>
                <a:latin typeface="Verdana" pitchFamily="34" charset="0"/>
              </a:rPr>
              <a:t> date (April 29).</a:t>
            </a:r>
          </a:p>
        </p:txBody>
      </p:sp>
      <p:pic>
        <p:nvPicPr>
          <p:cNvPr id="4" name="그림 3">
            <a:extLst>
              <a:ext uri="{FF2B5EF4-FFF2-40B4-BE49-F238E27FC236}">
                <a16:creationId xmlns:a16="http://schemas.microsoft.com/office/drawing/2014/main" id="{5DB6BC79-A90B-4BB4-8B73-3615442430C6}"/>
              </a:ext>
            </a:extLst>
          </p:cNvPr>
          <p:cNvPicPr>
            <a:picLocks noChangeAspect="1"/>
          </p:cNvPicPr>
          <p:nvPr/>
        </p:nvPicPr>
        <p:blipFill>
          <a:blip r:embed="rId2"/>
          <a:stretch>
            <a:fillRect/>
          </a:stretch>
        </p:blipFill>
        <p:spPr>
          <a:xfrm>
            <a:off x="327382" y="1628800"/>
            <a:ext cx="8679535" cy="4752528"/>
          </a:xfrm>
          <a:prstGeom prst="rect">
            <a:avLst/>
          </a:prstGeom>
        </p:spPr>
      </p:pic>
    </p:spTree>
    <p:extLst>
      <p:ext uri="{BB962C8B-B14F-4D97-AF65-F5344CB8AC3E}">
        <p14:creationId xmlns:p14="http://schemas.microsoft.com/office/powerpoint/2010/main" val="397703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The Thesis Writing Process</a:t>
            </a:r>
          </a:p>
        </p:txBody>
      </p:sp>
      <p:sp>
        <p:nvSpPr>
          <p:cNvPr id="5" name="Rectangle 3"/>
          <p:cNvSpPr>
            <a:spLocks noChangeArrowheads="1"/>
          </p:cNvSpPr>
          <p:nvPr/>
        </p:nvSpPr>
        <p:spPr bwMode="auto">
          <a:xfrm>
            <a:off x="323528" y="764705"/>
            <a:ext cx="8640959"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0">
              <a:spcBef>
                <a:spcPts val="1200"/>
              </a:spcBef>
              <a:buClr>
                <a:schemeClr val="hlink"/>
              </a:buClr>
              <a:buSzPct val="75000"/>
            </a:pPr>
            <a:r>
              <a:rPr lang="en-US" altLang="ko-KR" sz="2000" b="1" dirty="0">
                <a:solidFill>
                  <a:srgbClr val="FFC000"/>
                </a:solidFill>
                <a:latin typeface="Verdana" pitchFamily="34" charset="0"/>
              </a:rPr>
              <a:t>Point #3: Get help when you need it. Don’t isolate yourself.</a:t>
            </a:r>
          </a:p>
          <a:p>
            <a:pPr marL="357188" latinLnBrk="0">
              <a:spcBef>
                <a:spcPts val="1200"/>
              </a:spcBef>
              <a:buClr>
                <a:schemeClr val="hlink"/>
              </a:buClr>
              <a:buSzPct val="75000"/>
            </a:pPr>
            <a:r>
              <a:rPr lang="en-US" altLang="ko-KR" sz="2000" b="1" dirty="0">
                <a:solidFill>
                  <a:srgbClr val="FFC000"/>
                </a:solidFill>
                <a:latin typeface="Verdana" pitchFamily="34" charset="0"/>
              </a:rPr>
              <a:t>a. Ask a professor.</a:t>
            </a:r>
          </a:p>
          <a:p>
            <a:pPr marL="357188" latinLnBrk="0">
              <a:spcBef>
                <a:spcPts val="1200"/>
              </a:spcBef>
              <a:buClr>
                <a:schemeClr val="hlink"/>
              </a:buClr>
              <a:buSzPct val="75000"/>
            </a:pPr>
            <a:r>
              <a:rPr lang="en-US" altLang="ko-KR" sz="2000" b="1" dirty="0">
                <a:solidFill>
                  <a:srgbClr val="FFC000"/>
                </a:solidFill>
                <a:latin typeface="Verdana" pitchFamily="34" charset="0"/>
              </a:rPr>
              <a:t>b. Use the Writing Center (epo.ewha.ac.kr).</a:t>
            </a:r>
          </a:p>
        </p:txBody>
      </p:sp>
      <p:pic>
        <p:nvPicPr>
          <p:cNvPr id="6" name="그림 5">
            <a:hlinkClick r:id="rId2"/>
            <a:extLst>
              <a:ext uri="{FF2B5EF4-FFF2-40B4-BE49-F238E27FC236}">
                <a16:creationId xmlns:a16="http://schemas.microsoft.com/office/drawing/2014/main" id="{2EFBCC4B-5B0B-40ED-B129-360EC84E5C3C}"/>
              </a:ext>
            </a:extLst>
          </p:cNvPr>
          <p:cNvPicPr>
            <a:picLocks noChangeAspect="1"/>
          </p:cNvPicPr>
          <p:nvPr/>
        </p:nvPicPr>
        <p:blipFill>
          <a:blip r:embed="rId3"/>
          <a:stretch>
            <a:fillRect/>
          </a:stretch>
        </p:blipFill>
        <p:spPr>
          <a:xfrm>
            <a:off x="0" y="2151257"/>
            <a:ext cx="9144000" cy="4099035"/>
          </a:xfrm>
          <a:prstGeom prst="rect">
            <a:avLst/>
          </a:prstGeom>
        </p:spPr>
      </p:pic>
      <p:cxnSp>
        <p:nvCxnSpPr>
          <p:cNvPr id="7" name="직선 화살표 연결선 6">
            <a:extLst>
              <a:ext uri="{FF2B5EF4-FFF2-40B4-BE49-F238E27FC236}">
                <a16:creationId xmlns:a16="http://schemas.microsoft.com/office/drawing/2014/main" id="{2070C1EF-32C0-416B-B54E-BAB29C9A5F46}"/>
              </a:ext>
            </a:extLst>
          </p:cNvPr>
          <p:cNvCxnSpPr/>
          <p:nvPr/>
        </p:nvCxnSpPr>
        <p:spPr>
          <a:xfrm flipV="1">
            <a:off x="6225617" y="5899173"/>
            <a:ext cx="576064" cy="702237"/>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2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576064"/>
          </a:xfrm>
          <a:prstGeom prst="rect">
            <a:avLst/>
          </a:prstGeom>
          <a:noFill/>
          <a:ln w="9525">
            <a:noFill/>
            <a:miter lim="800000"/>
            <a:headEnd/>
            <a:tailEnd/>
          </a:ln>
        </p:spPr>
        <p:txBody>
          <a:bodyPr bIns="91440" anchor="t"/>
          <a:lstStyle/>
          <a:p>
            <a:r>
              <a:rPr lang="en-US" altLang="ko-KR" sz="3200" b="1" dirty="0">
                <a:latin typeface="Verdana" pitchFamily="34" charset="0"/>
              </a:rPr>
              <a:t>Ways to Get Started: Literature</a:t>
            </a:r>
          </a:p>
        </p:txBody>
      </p:sp>
      <p:sp>
        <p:nvSpPr>
          <p:cNvPr id="5" name="Rectangle 3"/>
          <p:cNvSpPr>
            <a:spLocks noChangeArrowheads="1"/>
          </p:cNvSpPr>
          <p:nvPr/>
        </p:nvSpPr>
        <p:spPr bwMode="auto">
          <a:xfrm>
            <a:off x="395536" y="908720"/>
            <a:ext cx="8424935"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4988" indent="-534988">
              <a:spcBef>
                <a:spcPts val="1800"/>
              </a:spcBef>
              <a:buClr>
                <a:schemeClr val="hlink"/>
              </a:buClr>
              <a:buSzPct val="75000"/>
            </a:pPr>
            <a:r>
              <a:rPr lang="en-US" altLang="ko-KR" sz="2000" b="1" dirty="0">
                <a:solidFill>
                  <a:srgbClr val="FFC000"/>
                </a:solidFill>
                <a:latin typeface="Verdana" pitchFamily="34" charset="0"/>
              </a:rPr>
              <a:t>1)</a:t>
            </a:r>
            <a:r>
              <a:rPr lang="en-US" altLang="ko-KR" sz="2000" b="1" dirty="0">
                <a:latin typeface="Verdana" pitchFamily="34" charset="0"/>
              </a:rPr>
              <a:t>	Choose </a:t>
            </a:r>
            <a:r>
              <a:rPr lang="en-US" altLang="ko-KR" sz="2000" b="1">
                <a:latin typeface="Verdana" pitchFamily="34" charset="0"/>
              </a:rPr>
              <a:t>a work </a:t>
            </a:r>
            <a:r>
              <a:rPr lang="en-US" altLang="ko-KR" sz="2000" b="1" dirty="0">
                <a:latin typeface="Verdana" pitchFamily="34" charset="0"/>
              </a:rPr>
              <a:t>of literature that you like (a novel, a play, a movie, a TV show, a video game) or possibly about a set of 3 or 4 short poems or songs by the same writer.</a:t>
            </a:r>
          </a:p>
          <a:p>
            <a:pPr marL="534988" indent="-534988">
              <a:spcBef>
                <a:spcPts val="1800"/>
              </a:spcBef>
              <a:buClr>
                <a:schemeClr val="hlink"/>
              </a:buClr>
              <a:buSzPct val="75000"/>
            </a:pPr>
            <a:r>
              <a:rPr lang="en-US" altLang="ko-KR" sz="2000" b="1" dirty="0">
                <a:solidFill>
                  <a:srgbClr val="FFC000"/>
                </a:solidFill>
                <a:latin typeface="Verdana" pitchFamily="34" charset="0"/>
              </a:rPr>
              <a:t>2A) </a:t>
            </a:r>
            <a:r>
              <a:rPr lang="en-US" altLang="ko-KR" sz="2000" b="1" dirty="0">
                <a:latin typeface="Verdana" pitchFamily="34" charset="0"/>
              </a:rPr>
              <a:t>Easiest Method: Apply Theory A to Text B (the sample paper by Huang Tzu Tung does this)</a:t>
            </a:r>
          </a:p>
          <a:p>
            <a:pPr marL="534988" indent="-534988">
              <a:spcBef>
                <a:spcPts val="1800"/>
              </a:spcBef>
              <a:buClr>
                <a:schemeClr val="hlink"/>
              </a:buClr>
              <a:buSzPct val="75000"/>
            </a:pPr>
            <a:r>
              <a:rPr lang="en-US" altLang="ko-KR" sz="2000" b="1" dirty="0">
                <a:latin typeface="Verdana" pitchFamily="34" charset="0"/>
              </a:rPr>
              <a:t>	</a:t>
            </a:r>
            <a:r>
              <a:rPr lang="en-US" altLang="ko-KR" sz="2000" b="1" dirty="0">
                <a:solidFill>
                  <a:srgbClr val="FFC000"/>
                </a:solidFill>
                <a:latin typeface="Verdana" pitchFamily="34" charset="0"/>
              </a:rPr>
              <a:t>example:</a:t>
            </a:r>
            <a:r>
              <a:rPr lang="en-US" altLang="ko-KR" sz="2000" b="1" dirty="0">
                <a:latin typeface="Verdana" pitchFamily="34" charset="0"/>
              </a:rPr>
              <a:t> apply Laura Mulvey’s theory of the male gaze (from her 1975 paper about Alfred Hitchcock’s movie </a:t>
            </a:r>
            <a:r>
              <a:rPr lang="en-US" altLang="ko-KR" sz="2000" b="1" i="1" dirty="0">
                <a:latin typeface="Verdana" pitchFamily="34" charset="0"/>
              </a:rPr>
              <a:t>Rear Window</a:t>
            </a:r>
            <a:r>
              <a:rPr lang="en-US" altLang="ko-KR" sz="2000" b="1" dirty="0">
                <a:latin typeface="Verdana" pitchFamily="34" charset="0"/>
              </a:rPr>
              <a:t>) to your own analysis of a movie you like or dislike—e.g.: </a:t>
            </a:r>
            <a:r>
              <a:rPr lang="en-US" altLang="ko-KR" sz="2000" b="1" i="1" dirty="0">
                <a:latin typeface="Verdana" pitchFamily="34" charset="0"/>
              </a:rPr>
              <a:t>K-Pop Demon Hunters</a:t>
            </a:r>
          </a:p>
          <a:p>
            <a:pPr marL="534988" indent="-534988">
              <a:spcBef>
                <a:spcPts val="1800"/>
              </a:spcBef>
              <a:buClr>
                <a:schemeClr val="hlink"/>
              </a:buClr>
              <a:buSzPct val="75000"/>
            </a:pPr>
            <a:r>
              <a:rPr lang="en-US" altLang="ko-KR" sz="2000" b="1" dirty="0">
                <a:solidFill>
                  <a:srgbClr val="FFC000"/>
                </a:solidFill>
                <a:latin typeface="Verdana" pitchFamily="34" charset="0"/>
              </a:rPr>
              <a:t>2B)</a:t>
            </a:r>
            <a:r>
              <a:rPr lang="en-US" altLang="ko-KR" sz="2000" b="1" dirty="0">
                <a:latin typeface="Verdana" pitchFamily="34" charset="0"/>
              </a:rPr>
              <a:t> Second Easiest Method: Disagree With Theory A in relation to Text A (requires deep understanding of the theory)</a:t>
            </a:r>
          </a:p>
          <a:p>
            <a:pPr marL="534988" indent="-534988">
              <a:spcBef>
                <a:spcPts val="1800"/>
              </a:spcBef>
              <a:buClr>
                <a:schemeClr val="hlink"/>
              </a:buClr>
              <a:buSzPct val="75000"/>
            </a:pPr>
            <a:r>
              <a:rPr lang="en-US" altLang="ko-KR" sz="2000" b="1" dirty="0">
                <a:latin typeface="Verdana" pitchFamily="34" charset="0"/>
              </a:rPr>
              <a:t>	</a:t>
            </a:r>
            <a:r>
              <a:rPr lang="en-US" altLang="ko-KR" sz="2000" b="1" dirty="0">
                <a:solidFill>
                  <a:srgbClr val="FFC000"/>
                </a:solidFill>
                <a:latin typeface="Verdana" pitchFamily="34" charset="0"/>
              </a:rPr>
              <a:t>example:</a:t>
            </a:r>
            <a:r>
              <a:rPr lang="en-US" altLang="ko-KR" sz="2000" b="1" dirty="0">
                <a:latin typeface="Verdana" pitchFamily="34" charset="0"/>
              </a:rPr>
              <a:t> disagree with Mulvey’s theory and re-analyze </a:t>
            </a:r>
            <a:r>
              <a:rPr lang="en-US" altLang="ko-KR" sz="2000" b="1" i="1" dirty="0">
                <a:latin typeface="Verdana" pitchFamily="34" charset="0"/>
              </a:rPr>
              <a:t>Rear Window</a:t>
            </a:r>
            <a:r>
              <a:rPr lang="en-US" altLang="ko-KR" sz="2000" b="1" dirty="0">
                <a:latin typeface="Verdana" pitchFamily="34" charset="0"/>
              </a:rPr>
              <a:t> to show your own view</a:t>
            </a:r>
          </a:p>
        </p:txBody>
      </p:sp>
    </p:spTree>
    <p:extLst>
      <p:ext uri="{BB962C8B-B14F-4D97-AF65-F5344CB8AC3E}">
        <p14:creationId xmlns:p14="http://schemas.microsoft.com/office/powerpoint/2010/main" val="213445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784976" cy="576064"/>
          </a:xfrm>
          <a:prstGeom prst="rect">
            <a:avLst/>
          </a:prstGeom>
          <a:noFill/>
          <a:ln w="9525">
            <a:noFill/>
            <a:miter lim="800000"/>
            <a:headEnd/>
            <a:tailEnd/>
          </a:ln>
        </p:spPr>
        <p:txBody>
          <a:bodyPr bIns="91440" anchor="t"/>
          <a:lstStyle/>
          <a:p>
            <a:r>
              <a:rPr lang="en-US" altLang="ko-KR" sz="3200" b="1" dirty="0">
                <a:latin typeface="Verdana" pitchFamily="34" charset="0"/>
              </a:rPr>
              <a:t>Ways to Get Started: Linguistics</a:t>
            </a:r>
          </a:p>
        </p:txBody>
      </p:sp>
      <p:sp>
        <p:nvSpPr>
          <p:cNvPr id="5" name="Rectangle 3"/>
          <p:cNvSpPr>
            <a:spLocks noChangeArrowheads="1"/>
          </p:cNvSpPr>
          <p:nvPr/>
        </p:nvSpPr>
        <p:spPr bwMode="auto">
          <a:xfrm>
            <a:off x="395536" y="908720"/>
            <a:ext cx="8424935"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4988" indent="-534988">
              <a:spcBef>
                <a:spcPts val="1800"/>
              </a:spcBef>
              <a:buClr>
                <a:schemeClr val="hlink"/>
              </a:buClr>
              <a:buSzPct val="75000"/>
            </a:pPr>
            <a:r>
              <a:rPr lang="en-US" altLang="ko-KR" sz="2000" b="1" dirty="0">
                <a:solidFill>
                  <a:srgbClr val="FFC000"/>
                </a:solidFill>
                <a:latin typeface="Verdana" pitchFamily="34" charset="0"/>
              </a:rPr>
              <a:t>1)</a:t>
            </a:r>
            <a:r>
              <a:rPr lang="en-US" altLang="ko-KR" sz="2000" b="1" dirty="0">
                <a:latin typeface="Verdana" pitchFamily="34" charset="0"/>
              </a:rPr>
              <a:t>	Think of a theory you learned about in a linguistics class that you could test on your own.</a:t>
            </a:r>
          </a:p>
          <a:p>
            <a:pPr marL="534988" indent="-534988">
              <a:spcBef>
                <a:spcPts val="1800"/>
              </a:spcBef>
              <a:buClr>
                <a:schemeClr val="hlink"/>
              </a:buClr>
              <a:buSzPct val="75000"/>
            </a:pPr>
            <a:r>
              <a:rPr lang="en-US" altLang="ko-KR" sz="2000" b="1" dirty="0">
                <a:solidFill>
                  <a:srgbClr val="FFC000"/>
                </a:solidFill>
                <a:latin typeface="Verdana" pitchFamily="34" charset="0"/>
              </a:rPr>
              <a:t>Phonology:</a:t>
            </a:r>
            <a:r>
              <a:rPr lang="en-US" altLang="ko-KR" sz="2000" b="1" dirty="0">
                <a:latin typeface="Verdana" pitchFamily="34" charset="0"/>
              </a:rPr>
              <a:t> Make recordings of people reading or saying specific words/passages to test something like changes in speed, aspiration, etc.</a:t>
            </a:r>
          </a:p>
          <a:p>
            <a:pPr marL="534988" indent="-534988">
              <a:spcBef>
                <a:spcPts val="1800"/>
              </a:spcBef>
              <a:buClr>
                <a:schemeClr val="hlink"/>
              </a:buClr>
              <a:buSzPct val="75000"/>
            </a:pPr>
            <a:r>
              <a:rPr lang="en-US" altLang="ko-KR" sz="2000" b="1" dirty="0">
                <a:solidFill>
                  <a:srgbClr val="FFC000"/>
                </a:solidFill>
                <a:latin typeface="Verdana" pitchFamily="34" charset="0"/>
              </a:rPr>
              <a:t>Syntax or Pragmatics:</a:t>
            </a:r>
            <a:br>
              <a:rPr lang="en-US" altLang="ko-KR" sz="2000" b="1" dirty="0">
                <a:solidFill>
                  <a:srgbClr val="FFC000"/>
                </a:solidFill>
                <a:latin typeface="Verdana" pitchFamily="34" charset="0"/>
              </a:rPr>
            </a:br>
            <a:r>
              <a:rPr lang="en-US" altLang="ko-KR" sz="2000" b="1" dirty="0">
                <a:latin typeface="Verdana" pitchFamily="34" charset="0"/>
              </a:rPr>
              <a:t>a. Use a computer program to identify grammar or usage patterns (from the digital lab, or just an AI program—like the sample paper by </a:t>
            </a:r>
            <a:r>
              <a:rPr lang="ko-KR" altLang="en-US" sz="2000" b="1" dirty="0">
                <a:latin typeface="Verdana" pitchFamily="34" charset="0"/>
              </a:rPr>
              <a:t>이민경 </a:t>
            </a:r>
            <a:r>
              <a:rPr lang="en-US" altLang="ko-KR" sz="2000" b="1" dirty="0">
                <a:latin typeface="Verdana" pitchFamily="34" charset="0"/>
              </a:rPr>
              <a:t>does).</a:t>
            </a:r>
          </a:p>
          <a:p>
            <a:pPr marL="534988" indent="-534988">
              <a:spcBef>
                <a:spcPts val="1800"/>
              </a:spcBef>
              <a:buClr>
                <a:schemeClr val="hlink"/>
              </a:buClr>
              <a:buSzPct val="75000"/>
            </a:pPr>
            <a:r>
              <a:rPr lang="en-US" altLang="ko-KR" sz="2000" b="1" dirty="0">
                <a:latin typeface="Verdana" pitchFamily="34" charset="0"/>
              </a:rPr>
              <a:t>	b. Do a survey to discover people’s speaking or writing patterns or attitudes about certain types of language.</a:t>
            </a:r>
          </a:p>
          <a:p>
            <a:pPr>
              <a:spcBef>
                <a:spcPts val="1800"/>
              </a:spcBef>
              <a:buClr>
                <a:schemeClr val="hlink"/>
              </a:buClr>
              <a:buSzPct val="75000"/>
            </a:pPr>
            <a:r>
              <a:rPr lang="en-US" altLang="ko-KR" sz="2000" b="1" dirty="0">
                <a:solidFill>
                  <a:srgbClr val="FFC000"/>
                </a:solidFill>
                <a:latin typeface="Verdana" pitchFamily="34" charset="0"/>
              </a:rPr>
              <a:t>Key Point for Linguistics or Literature:</a:t>
            </a:r>
            <a:r>
              <a:rPr lang="en-US" altLang="ko-KR" sz="2000" b="1" dirty="0">
                <a:latin typeface="Verdana" pitchFamily="34" charset="0"/>
              </a:rPr>
              <a:t> You must analyze something (called your primary source). Try to decide what it is before you start reading secondary sources.</a:t>
            </a:r>
          </a:p>
        </p:txBody>
      </p:sp>
    </p:spTree>
    <p:extLst>
      <p:ext uri="{BB962C8B-B14F-4D97-AF65-F5344CB8AC3E}">
        <p14:creationId xmlns:p14="http://schemas.microsoft.com/office/powerpoint/2010/main" val="350201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88640"/>
            <a:ext cx="8569201" cy="648072"/>
          </a:xfrm>
          <a:prstGeom prst="rect">
            <a:avLst/>
          </a:prstGeom>
          <a:noFill/>
          <a:ln w="9525">
            <a:noFill/>
            <a:miter lim="800000"/>
            <a:headEnd/>
            <a:tailEnd/>
          </a:ln>
        </p:spPr>
        <p:txBody>
          <a:bodyPr bIns="91440" anchor="t"/>
          <a:lstStyle/>
          <a:p>
            <a:r>
              <a:rPr lang="en-US" altLang="ko-KR" sz="3200" b="1" dirty="0">
                <a:latin typeface="Verdana" pitchFamily="34" charset="0"/>
              </a:rPr>
              <a:t>Notes</a:t>
            </a:r>
            <a:r>
              <a:rPr lang="ko-KR" altLang="en-US" sz="3200" b="1" dirty="0">
                <a:latin typeface="Verdana" pitchFamily="34" charset="0"/>
              </a:rPr>
              <a:t> </a:t>
            </a:r>
            <a:r>
              <a:rPr lang="en-US" altLang="ko-KR" sz="3200" b="1" dirty="0">
                <a:latin typeface="Verdana" pitchFamily="34" charset="0"/>
              </a:rPr>
              <a:t>on</a:t>
            </a:r>
            <a:r>
              <a:rPr lang="ko-KR" altLang="en-US" sz="3200" b="1" dirty="0">
                <a:latin typeface="Verdana" pitchFamily="34" charset="0"/>
              </a:rPr>
              <a:t> </a:t>
            </a:r>
            <a:r>
              <a:rPr lang="en-US" altLang="ko-KR" sz="3200" b="1" dirty="0">
                <a:latin typeface="Verdana" pitchFamily="34" charset="0"/>
              </a:rPr>
              <a:t>the Announcement</a:t>
            </a:r>
          </a:p>
        </p:txBody>
      </p:sp>
      <p:pic>
        <p:nvPicPr>
          <p:cNvPr id="3" name="그림 2">
            <a:extLst>
              <a:ext uri="{FF2B5EF4-FFF2-40B4-BE49-F238E27FC236}">
                <a16:creationId xmlns:a16="http://schemas.microsoft.com/office/drawing/2014/main" id="{BE5697D1-730D-427E-9460-F937B2683AD0}"/>
              </a:ext>
            </a:extLst>
          </p:cNvPr>
          <p:cNvPicPr>
            <a:picLocks noChangeAspect="1"/>
          </p:cNvPicPr>
          <p:nvPr/>
        </p:nvPicPr>
        <p:blipFill>
          <a:blip r:embed="rId2"/>
          <a:stretch>
            <a:fillRect/>
          </a:stretch>
        </p:blipFill>
        <p:spPr>
          <a:xfrm>
            <a:off x="287399" y="980728"/>
            <a:ext cx="8569201" cy="3371591"/>
          </a:xfrm>
          <a:prstGeom prst="rect">
            <a:avLst/>
          </a:prstGeom>
        </p:spPr>
      </p:pic>
    </p:spTree>
    <p:extLst>
      <p:ext uri="{BB962C8B-B14F-4D97-AF65-F5344CB8AC3E}">
        <p14:creationId xmlns:p14="http://schemas.microsoft.com/office/powerpoint/2010/main" val="989185688"/>
      </p:ext>
    </p:extLst>
  </p:cSld>
  <p:clrMapOvr>
    <a:masterClrMapping/>
  </p:clrMapOvr>
</p:sld>
</file>

<file path=ppt/theme/theme1.xml><?xml version="1.0" encoding="utf-8"?>
<a:theme xmlns:a="http://schemas.openxmlformats.org/drawingml/2006/main" name="PK 퀘도 테마">
  <a:themeElements>
    <a:clrScheme name="궤도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궤도">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궤도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궤도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궤도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궤도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궤도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궤도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궤도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궤도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궤도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PK 퀘도 테마</Template>
  <TotalTime>1860</TotalTime>
  <Words>944</Words>
  <Application>Microsoft Office PowerPoint</Application>
  <PresentationFormat>화면 슬라이드 쇼(4:3)</PresentationFormat>
  <Paragraphs>57</Paragraphs>
  <Slides>14</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14</vt:i4>
      </vt:variant>
    </vt:vector>
  </HeadingPairs>
  <TitlesOfParts>
    <vt:vector size="20" baseType="lpstr">
      <vt:lpstr>굴림</vt:lpstr>
      <vt:lpstr>맑은 고딕</vt:lpstr>
      <vt:lpstr>Calibri</vt:lpstr>
      <vt:lpstr>Verdana</vt:lpstr>
      <vt:lpstr>Wingdings</vt:lpstr>
      <vt:lpstr>PK 퀘도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Public Speaking</dc:title>
  <dc:creator>Peter Kipp</dc:creator>
  <cp:lastModifiedBy>user</cp:lastModifiedBy>
  <cp:revision>479</cp:revision>
  <cp:lastPrinted>2024-03-04T12:30:12Z</cp:lastPrinted>
  <dcterms:created xsi:type="dcterms:W3CDTF">2005-08-31T13:45:06Z</dcterms:created>
  <dcterms:modified xsi:type="dcterms:W3CDTF">2026-03-16T04:21:02Z</dcterms:modified>
</cp:coreProperties>
</file>