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6"/>
  </p:notesMasterIdLst>
  <p:handoutMasterIdLst>
    <p:handoutMasterId r:id="rId27"/>
  </p:handoutMasterIdLst>
  <p:sldIdLst>
    <p:sldId id="320" r:id="rId2"/>
    <p:sldId id="278" r:id="rId3"/>
    <p:sldId id="341" r:id="rId4"/>
    <p:sldId id="340" r:id="rId5"/>
    <p:sldId id="342" r:id="rId6"/>
    <p:sldId id="335" r:id="rId7"/>
    <p:sldId id="347" r:id="rId8"/>
    <p:sldId id="344" r:id="rId9"/>
    <p:sldId id="348" r:id="rId10"/>
    <p:sldId id="330" r:id="rId11"/>
    <p:sldId id="345" r:id="rId12"/>
    <p:sldId id="346" r:id="rId13"/>
    <p:sldId id="339" r:id="rId14"/>
    <p:sldId id="349" r:id="rId15"/>
    <p:sldId id="350" r:id="rId16"/>
    <p:sldId id="351" r:id="rId17"/>
    <p:sldId id="353" r:id="rId18"/>
    <p:sldId id="354" r:id="rId19"/>
    <p:sldId id="352" r:id="rId20"/>
    <p:sldId id="355" r:id="rId21"/>
    <p:sldId id="356" r:id="rId22"/>
    <p:sldId id="357" r:id="rId23"/>
    <p:sldId id="358" r:id="rId24"/>
    <p:sldId id="276" r:id="rId25"/>
  </p:sldIdLst>
  <p:sldSz cx="9144000" cy="6858000" type="screen4x3"/>
  <p:notesSz cx="6797675" cy="9925050"/>
  <p:defaultTex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35" autoAdjust="0"/>
    <p:restoredTop sz="94613" autoAdjust="0"/>
  </p:normalViewPr>
  <p:slideViewPr>
    <p:cSldViewPr>
      <p:cViewPr varScale="1">
        <p:scale>
          <a:sx n="78" d="100"/>
          <a:sy n="78" d="100"/>
        </p:scale>
        <p:origin x="1934"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60" cy="496253"/>
          </a:xfrm>
          <a:prstGeom prst="rect">
            <a:avLst/>
          </a:prstGeom>
        </p:spPr>
        <p:txBody>
          <a:bodyPr vert="horz" lIns="91540" tIns="45770" rIns="91540" bIns="45770" rtlCol="0"/>
          <a:lstStyle>
            <a:lvl1pPr algn="l">
              <a:defRPr sz="1200"/>
            </a:lvl1pPr>
          </a:lstStyle>
          <a:p>
            <a:pPr>
              <a:defRPr/>
            </a:pPr>
            <a:endParaRPr lang="ko-KR" altLang="en-US"/>
          </a:p>
        </p:txBody>
      </p:sp>
      <p:sp>
        <p:nvSpPr>
          <p:cNvPr id="3" name="날짜 개체 틀 2"/>
          <p:cNvSpPr>
            <a:spLocks noGrp="1"/>
          </p:cNvSpPr>
          <p:nvPr>
            <p:ph type="dt" sz="quarter" idx="1"/>
          </p:nvPr>
        </p:nvSpPr>
        <p:spPr>
          <a:xfrm>
            <a:off x="3850443" y="0"/>
            <a:ext cx="2945660" cy="496253"/>
          </a:xfrm>
          <a:prstGeom prst="rect">
            <a:avLst/>
          </a:prstGeom>
        </p:spPr>
        <p:txBody>
          <a:bodyPr vert="horz" lIns="91540" tIns="45770" rIns="91540" bIns="45770" rtlCol="0"/>
          <a:lstStyle>
            <a:lvl1pPr algn="r">
              <a:defRPr sz="1200"/>
            </a:lvl1pPr>
          </a:lstStyle>
          <a:p>
            <a:pPr>
              <a:defRPr/>
            </a:pPr>
            <a:fld id="{983D111C-477B-4DBC-8C89-C598B595CABE}" type="datetimeFigureOut">
              <a:rPr lang="ko-KR" altLang="en-US"/>
              <a:pPr>
                <a:defRPr/>
              </a:pPr>
              <a:t>2025-09-09</a:t>
            </a:fld>
            <a:endParaRPr lang="ko-KR" altLang="en-US"/>
          </a:p>
        </p:txBody>
      </p:sp>
      <p:sp>
        <p:nvSpPr>
          <p:cNvPr id="4" name="바닥글 개체 틀 3"/>
          <p:cNvSpPr>
            <a:spLocks noGrp="1"/>
          </p:cNvSpPr>
          <p:nvPr>
            <p:ph type="ftr" sz="quarter" idx="2"/>
          </p:nvPr>
        </p:nvSpPr>
        <p:spPr>
          <a:xfrm>
            <a:off x="0" y="9427075"/>
            <a:ext cx="2945660" cy="496253"/>
          </a:xfrm>
          <a:prstGeom prst="rect">
            <a:avLst/>
          </a:prstGeom>
        </p:spPr>
        <p:txBody>
          <a:bodyPr vert="horz" lIns="91540" tIns="45770" rIns="91540" bIns="45770" rtlCol="0" anchor="b"/>
          <a:lstStyle>
            <a:lvl1pPr algn="l">
              <a:defRPr sz="1200"/>
            </a:lvl1pPr>
          </a:lstStyle>
          <a:p>
            <a:pPr>
              <a:defRPr/>
            </a:pPr>
            <a:endParaRPr lang="ko-KR" altLang="en-US"/>
          </a:p>
        </p:txBody>
      </p:sp>
      <p:sp>
        <p:nvSpPr>
          <p:cNvPr id="5" name="슬라이드 번호 개체 틀 4"/>
          <p:cNvSpPr>
            <a:spLocks noGrp="1"/>
          </p:cNvSpPr>
          <p:nvPr>
            <p:ph type="sldNum" sz="quarter" idx="3"/>
          </p:nvPr>
        </p:nvSpPr>
        <p:spPr>
          <a:xfrm>
            <a:off x="3850443" y="9427075"/>
            <a:ext cx="2945660" cy="496253"/>
          </a:xfrm>
          <a:prstGeom prst="rect">
            <a:avLst/>
          </a:prstGeom>
        </p:spPr>
        <p:txBody>
          <a:bodyPr vert="horz" lIns="91540" tIns="45770" rIns="91540" bIns="45770" rtlCol="0" anchor="b"/>
          <a:lstStyle>
            <a:lvl1pPr algn="r">
              <a:defRPr sz="1200"/>
            </a:lvl1pPr>
          </a:lstStyle>
          <a:p>
            <a:pPr>
              <a:defRPr/>
            </a:pPr>
            <a:fld id="{55C176EB-370A-4724-A320-692F28E5843F}" type="slidenum">
              <a:rPr lang="ko-KR" altLang="en-US"/>
              <a:pPr>
                <a:defRPr/>
              </a:pPr>
              <a:t>‹#›</a:t>
            </a:fld>
            <a:endParaRPr lang="ko-KR" altLang="en-US"/>
          </a:p>
        </p:txBody>
      </p:sp>
    </p:spTree>
    <p:extLst>
      <p:ext uri="{BB962C8B-B14F-4D97-AF65-F5344CB8AC3E}">
        <p14:creationId xmlns:p14="http://schemas.microsoft.com/office/powerpoint/2010/main" val="3571356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D2F91A5-E7D2-49F1-A469-E6ED949B8F50}" type="datetimeFigureOut">
              <a:rPr lang="en-US" smtClean="0"/>
              <a:t>9/9/2025</a:t>
            </a:fld>
            <a:endParaRPr lang="en-US"/>
          </a:p>
        </p:txBody>
      </p:sp>
      <p:sp>
        <p:nvSpPr>
          <p:cNvPr id="4" name="슬라이드 이미지 개체 틀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슬라이드 노트 개체 틀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6" name="바닥글 개체 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슬라이드 번호 개체 틀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F404F8E-5DD5-4146-B369-B2EB864B0B68}" type="slidenum">
              <a:rPr lang="en-US" smtClean="0"/>
              <a:t>‹#›</a:t>
            </a:fld>
            <a:endParaRPr lang="en-US"/>
          </a:p>
        </p:txBody>
      </p:sp>
    </p:spTree>
    <p:extLst>
      <p:ext uri="{BB962C8B-B14F-4D97-AF65-F5344CB8AC3E}">
        <p14:creationId xmlns:p14="http://schemas.microsoft.com/office/powerpoint/2010/main" val="2557005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ko-KR" altLang="en-US"/>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ko-KR" altLang="en-US"/>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ko-KR" altLang="en-US"/>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ko-KR" alt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ko-KR" alt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ko-KR" alt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ko-KR" altLang="en-US"/>
            </a:p>
          </p:txBody>
        </p:sp>
      </p:grpSp>
      <p:sp>
        <p:nvSpPr>
          <p:cNvPr id="8202" name="Rectangle 10"/>
          <p:cNvSpPr>
            <a:spLocks noGrp="1" noChangeArrowheads="1"/>
          </p:cNvSpPr>
          <p:nvPr>
            <p:ph type="ctrTitle" sz="quarter"/>
          </p:nvPr>
        </p:nvSpPr>
        <p:spPr>
          <a:xfrm>
            <a:off x="685800" y="1873250"/>
            <a:ext cx="7772400" cy="1555750"/>
          </a:xfrm>
        </p:spPr>
        <p:txBody>
          <a:bodyPr/>
          <a:lstStyle>
            <a:lvl1pPr>
              <a:defRPr sz="4800"/>
            </a:lvl1pPr>
          </a:lstStyle>
          <a:p>
            <a:r>
              <a:rPr lang="ko-KR" altLang="en-US"/>
              <a:t>마스터 제목 스타일 편집</a:t>
            </a:r>
          </a:p>
        </p:txBody>
      </p:sp>
      <p:sp>
        <p:nvSpPr>
          <p:cNvPr id="820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ko-KR" altLang="en-US"/>
              <a:t>마스터 부제목 스타일 편집</a:t>
            </a:r>
          </a:p>
        </p:txBody>
      </p:sp>
      <p:sp>
        <p:nvSpPr>
          <p:cNvPr id="12" name="Rectangle 12"/>
          <p:cNvSpPr>
            <a:spLocks noGrp="1" noChangeArrowheads="1"/>
          </p:cNvSpPr>
          <p:nvPr>
            <p:ph type="dt" sz="quarter" idx="10"/>
          </p:nvPr>
        </p:nvSpPr>
        <p:spPr/>
        <p:txBody>
          <a:bodyPr/>
          <a:lstStyle>
            <a:lvl1pPr>
              <a:defRPr/>
            </a:lvl1pPr>
          </a:lstStyle>
          <a:p>
            <a:pPr>
              <a:defRPr/>
            </a:pPr>
            <a:endParaRPr lang="en-US" altLang="ko-KR"/>
          </a:p>
        </p:txBody>
      </p:sp>
      <p:sp>
        <p:nvSpPr>
          <p:cNvPr id="13" name="Rectangle 13"/>
          <p:cNvSpPr>
            <a:spLocks noGrp="1" noChangeArrowheads="1"/>
          </p:cNvSpPr>
          <p:nvPr>
            <p:ph type="ftr" sz="quarter" idx="11"/>
          </p:nvPr>
        </p:nvSpPr>
        <p:spPr/>
        <p:txBody>
          <a:bodyPr/>
          <a:lstStyle>
            <a:lvl1pPr>
              <a:defRPr/>
            </a:lvl1pPr>
          </a:lstStyle>
          <a:p>
            <a:pPr>
              <a:defRPr/>
            </a:pPr>
            <a:endParaRPr lang="en-US" altLang="ko-KR"/>
          </a:p>
        </p:txBody>
      </p:sp>
      <p:sp>
        <p:nvSpPr>
          <p:cNvPr id="14" name="Rectangle 14"/>
          <p:cNvSpPr>
            <a:spLocks noGrp="1" noChangeArrowheads="1"/>
          </p:cNvSpPr>
          <p:nvPr>
            <p:ph type="sldNum" sz="quarter" idx="12"/>
          </p:nvPr>
        </p:nvSpPr>
        <p:spPr/>
        <p:txBody>
          <a:bodyPr/>
          <a:lstStyle>
            <a:lvl1pPr>
              <a:defRPr/>
            </a:lvl1pPr>
          </a:lstStyle>
          <a:p>
            <a:pPr>
              <a:defRPr/>
            </a:pPr>
            <a:fld id="{706FF2E8-E5D5-471C-B291-43C8FD7E4F36}"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14"/>
          <p:cNvSpPr>
            <a:spLocks noGrp="1" noChangeArrowheads="1"/>
          </p:cNvSpPr>
          <p:nvPr>
            <p:ph type="sldNum" sz="quarter" idx="12"/>
          </p:nvPr>
        </p:nvSpPr>
        <p:spPr>
          <a:ln/>
        </p:spPr>
        <p:txBody>
          <a:bodyPr/>
          <a:lstStyle>
            <a:lvl1pPr>
              <a:defRPr/>
            </a:lvl1pPr>
          </a:lstStyle>
          <a:p>
            <a:pPr>
              <a:defRPr/>
            </a:pPr>
            <a:fld id="{26B986FB-62E9-4134-A7DC-1349AC1FDB34}"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7813"/>
            <a:ext cx="2057400" cy="5853112"/>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77813"/>
            <a:ext cx="6019800" cy="5853112"/>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14"/>
          <p:cNvSpPr>
            <a:spLocks noGrp="1" noChangeArrowheads="1"/>
          </p:cNvSpPr>
          <p:nvPr>
            <p:ph type="sldNum" sz="quarter" idx="12"/>
          </p:nvPr>
        </p:nvSpPr>
        <p:spPr>
          <a:ln/>
        </p:spPr>
        <p:txBody>
          <a:bodyPr/>
          <a:lstStyle>
            <a:lvl1pPr>
              <a:defRPr/>
            </a:lvl1pPr>
          </a:lstStyle>
          <a:p>
            <a:pPr>
              <a:defRPr/>
            </a:pPr>
            <a:fld id="{B67B49A7-E708-424B-8428-55944657678A}"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14"/>
          <p:cNvSpPr>
            <a:spLocks noGrp="1" noChangeArrowheads="1"/>
          </p:cNvSpPr>
          <p:nvPr>
            <p:ph type="sldNum" sz="quarter" idx="12"/>
          </p:nvPr>
        </p:nvSpPr>
        <p:spPr>
          <a:ln/>
        </p:spPr>
        <p:txBody>
          <a:bodyPr/>
          <a:lstStyle>
            <a:lvl1pPr>
              <a:defRPr/>
            </a:lvl1pPr>
          </a:lstStyle>
          <a:p>
            <a:pPr>
              <a:defRPr/>
            </a:pPr>
            <a:fld id="{C87348A0-627F-40D1-8827-A0301BED1939}" type="slidenum">
              <a:rPr lang="en-US" altLang="ko-KR"/>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14"/>
          <p:cNvSpPr>
            <a:spLocks noGrp="1" noChangeArrowheads="1"/>
          </p:cNvSpPr>
          <p:nvPr>
            <p:ph type="sldNum" sz="quarter" idx="12"/>
          </p:nvPr>
        </p:nvSpPr>
        <p:spPr>
          <a:ln/>
        </p:spPr>
        <p:txBody>
          <a:bodyPr/>
          <a:lstStyle>
            <a:lvl1pPr>
              <a:defRPr/>
            </a:lvl1pPr>
          </a:lstStyle>
          <a:p>
            <a:pPr>
              <a:defRPr/>
            </a:pPr>
            <a:fld id="{187A49C5-CEE5-44FB-9FD1-721FF8BC7F86}" type="slidenum">
              <a:rPr lang="en-US" altLang="ko-KR"/>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14"/>
          <p:cNvSpPr>
            <a:spLocks noGrp="1" noChangeArrowheads="1"/>
          </p:cNvSpPr>
          <p:nvPr>
            <p:ph type="sldNum" sz="quarter" idx="12"/>
          </p:nvPr>
        </p:nvSpPr>
        <p:spPr>
          <a:ln/>
        </p:spPr>
        <p:txBody>
          <a:bodyPr/>
          <a:lstStyle>
            <a:lvl1pPr>
              <a:defRPr/>
            </a:lvl1pPr>
          </a:lstStyle>
          <a:p>
            <a:pPr>
              <a:defRPr/>
            </a:pPr>
            <a:fld id="{1BA9B3B5-E005-4799-8800-BF2DF9FCC1C9}" type="slidenum">
              <a:rPr lang="en-US" altLang="ko-KR"/>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14"/>
          <p:cNvSpPr>
            <a:spLocks noGrp="1" noChangeArrowheads="1"/>
          </p:cNvSpPr>
          <p:nvPr>
            <p:ph type="sldNum" sz="quarter" idx="12"/>
          </p:nvPr>
        </p:nvSpPr>
        <p:spPr>
          <a:ln/>
        </p:spPr>
        <p:txBody>
          <a:bodyPr/>
          <a:lstStyle>
            <a:lvl1pPr>
              <a:defRPr/>
            </a:lvl1pPr>
          </a:lstStyle>
          <a:p>
            <a:pPr>
              <a:defRPr/>
            </a:pPr>
            <a:fld id="{E68358E8-63CE-4F28-9A87-A88915406E37}"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14"/>
          <p:cNvSpPr>
            <a:spLocks noGrp="1" noChangeArrowheads="1"/>
          </p:cNvSpPr>
          <p:nvPr>
            <p:ph type="sldNum" sz="quarter" idx="12"/>
          </p:nvPr>
        </p:nvSpPr>
        <p:spPr>
          <a:ln/>
        </p:spPr>
        <p:txBody>
          <a:bodyPr/>
          <a:lstStyle>
            <a:lvl1pPr>
              <a:defRPr/>
            </a:lvl1pPr>
          </a:lstStyle>
          <a:p>
            <a:pPr>
              <a:defRPr/>
            </a:pPr>
            <a:fld id="{C30B3E57-E6CF-4F89-8E3B-E079274B5B2F}" type="slidenum">
              <a:rPr lang="en-US" altLang="ko-KR"/>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14"/>
          <p:cNvSpPr>
            <a:spLocks noGrp="1" noChangeArrowheads="1"/>
          </p:cNvSpPr>
          <p:nvPr>
            <p:ph type="sldNum" sz="quarter" idx="12"/>
          </p:nvPr>
        </p:nvSpPr>
        <p:spPr>
          <a:ln/>
        </p:spPr>
        <p:txBody>
          <a:bodyPr/>
          <a:lstStyle>
            <a:lvl1pPr>
              <a:defRPr/>
            </a:lvl1pPr>
          </a:lstStyle>
          <a:p>
            <a:pPr>
              <a:defRPr/>
            </a:pPr>
            <a:fld id="{0C9916FE-1A54-4861-BD0C-0B478DECF20E}" type="slidenum">
              <a:rPr lang="en-US" altLang="ko-KR"/>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14"/>
          <p:cNvSpPr>
            <a:spLocks noGrp="1" noChangeArrowheads="1"/>
          </p:cNvSpPr>
          <p:nvPr>
            <p:ph type="sldNum" sz="quarter" idx="12"/>
          </p:nvPr>
        </p:nvSpPr>
        <p:spPr>
          <a:ln/>
        </p:spPr>
        <p:txBody>
          <a:bodyPr/>
          <a:lstStyle>
            <a:lvl1pPr>
              <a:defRPr/>
            </a:lvl1pPr>
          </a:lstStyle>
          <a:p>
            <a:pPr>
              <a:defRPr/>
            </a:pPr>
            <a:fld id="{F4167025-0114-40A6-B50D-9E94AF314F7D}"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ko-KR" altLang="en-US" noProof="0"/>
              <a:t>그림을 추가하려면 아이콘을 클릭하십시오</a:t>
            </a:r>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14"/>
          <p:cNvSpPr>
            <a:spLocks noGrp="1" noChangeArrowheads="1"/>
          </p:cNvSpPr>
          <p:nvPr>
            <p:ph type="sldNum" sz="quarter" idx="12"/>
          </p:nvPr>
        </p:nvSpPr>
        <p:spPr>
          <a:ln/>
        </p:spPr>
        <p:txBody>
          <a:bodyPr/>
          <a:lstStyle>
            <a:lvl1pPr>
              <a:defRPr/>
            </a:lvl1pPr>
          </a:lstStyle>
          <a:p>
            <a:pPr>
              <a:defRPr/>
            </a:pPr>
            <a:fld id="{B1C5F82A-1A30-499E-9DC5-0764892A58F0}"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717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ko-KR" altLang="en-US"/>
            </a:p>
          </p:txBody>
        </p:sp>
        <p:sp>
          <p:nvSpPr>
            <p:cNvPr id="717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ko-KR" altLang="en-US"/>
            </a:p>
          </p:txBody>
        </p:sp>
        <p:sp>
          <p:nvSpPr>
            <p:cNvPr id="717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ko-KR" altLang="en-US"/>
            </a:p>
          </p:txBody>
        </p:sp>
        <p:sp>
          <p:nvSpPr>
            <p:cNvPr id="717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ko-KR" altLang="en-US"/>
            </a:p>
          </p:txBody>
        </p:sp>
        <p:sp>
          <p:nvSpPr>
            <p:cNvPr id="717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ko-KR" altLang="en-US"/>
            </a:p>
          </p:txBody>
        </p:sp>
        <p:sp>
          <p:nvSpPr>
            <p:cNvPr id="717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ko-KR" altLang="en-US"/>
            </a:p>
          </p:txBody>
        </p:sp>
        <p:sp>
          <p:nvSpPr>
            <p:cNvPr id="717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ko-KR" altLang="en-US"/>
            </a:p>
          </p:txBody>
        </p:sp>
      </p:grpSp>
      <p:sp>
        <p:nvSpPr>
          <p:cNvPr id="717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ko-KR" altLang="en-US"/>
              <a:t>마스터 제목 스타일 편집</a:t>
            </a:r>
          </a:p>
        </p:txBody>
      </p:sp>
      <p:sp>
        <p:nvSpPr>
          <p:cNvPr id="717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18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effectLst>
                  <a:outerShdw blurRad="38100" dist="38100" dir="2700000" algn="tl">
                    <a:srgbClr val="010199"/>
                  </a:outerShdw>
                </a:effectLst>
              </a:defRPr>
            </a:lvl1pPr>
          </a:lstStyle>
          <a:p>
            <a:pPr>
              <a:defRPr/>
            </a:pPr>
            <a:endParaRPr lang="en-US" altLang="ko-KR"/>
          </a:p>
        </p:txBody>
      </p:sp>
      <p:sp>
        <p:nvSpPr>
          <p:cNvPr id="718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effectLst>
                  <a:outerShdw blurRad="38100" dist="38100" dir="2700000" algn="tl">
                    <a:srgbClr val="010199"/>
                  </a:outerShdw>
                </a:effectLst>
              </a:defRPr>
            </a:lvl1pPr>
          </a:lstStyle>
          <a:p>
            <a:pPr>
              <a:defRPr/>
            </a:pPr>
            <a:endParaRPr lang="en-US" altLang="ko-KR"/>
          </a:p>
        </p:txBody>
      </p:sp>
      <p:sp>
        <p:nvSpPr>
          <p:cNvPr id="718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effectLst>
                  <a:outerShdw blurRad="38100" dist="38100" dir="2700000" algn="tl">
                    <a:srgbClr val="010199"/>
                  </a:outerShdw>
                </a:effectLst>
              </a:defRPr>
            </a:lvl1pPr>
          </a:lstStyle>
          <a:p>
            <a:pPr>
              <a:defRPr/>
            </a:pPr>
            <a:fld id="{5B178ED7-CC5B-4B71-BADE-9A94F046B09D}" type="slidenum">
              <a:rPr lang="en-US" altLang="ko-KR"/>
              <a:pPr>
                <a:defRPr/>
              </a:pPr>
              <a:t>‹#›</a:t>
            </a:fld>
            <a:endParaRPr lang="en-US" altLang="ko-KR"/>
          </a:p>
        </p:txBody>
      </p:sp>
    </p:spTree>
  </p:cSld>
  <p:clrMap bg1="dk2" tx1="lt1" bg2="dk1" tx2="lt2" accent1="accent1" accent2="accent2" accent3="accent3" accent4="accent4" accent5="accent5" accent6="accent6" hlink="hlink" folHlink="folHlink"/>
  <p:sldLayoutIdLst>
    <p:sldLayoutId id="2147483734"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latinLnBrk="1" hangingPunct="0">
        <a:spcBef>
          <a:spcPct val="0"/>
        </a:spcBef>
        <a:spcAft>
          <a:spcPct val="0"/>
        </a:spcAft>
        <a:defRPr kumimoji="1" sz="4400">
          <a:solidFill>
            <a:schemeClr val="tx2"/>
          </a:solidFill>
          <a:effectLst>
            <a:outerShdw blurRad="38100" dist="38100" dir="2700000" algn="tl">
              <a:srgbClr val="FFFFFF"/>
            </a:outerShdw>
          </a:effectLst>
          <a:latin typeface="+mj-lt"/>
          <a:ea typeface="+mj-ea"/>
          <a:cs typeface="+mj-cs"/>
        </a:defRPr>
      </a:lvl1pPr>
      <a:lvl2pPr algn="ctr" rtl="0" eaLnBrk="0" fontAlgn="base" latinLnBrk="1" hangingPunct="0">
        <a:spcBef>
          <a:spcPct val="0"/>
        </a:spcBef>
        <a:spcAft>
          <a:spcPct val="0"/>
        </a:spcAft>
        <a:defRPr kumimoji="1" sz="4400">
          <a:solidFill>
            <a:schemeClr val="tx2"/>
          </a:solidFill>
          <a:effectLst>
            <a:outerShdw blurRad="38100" dist="38100" dir="2700000" algn="tl">
              <a:srgbClr val="FFFFFF"/>
            </a:outerShdw>
          </a:effectLst>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effectLst>
            <a:outerShdw blurRad="38100" dist="38100" dir="2700000" algn="tl">
              <a:srgbClr val="FFFFFF"/>
            </a:outerShdw>
          </a:effectLst>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effectLst>
            <a:outerShdw blurRad="38100" dist="38100" dir="2700000" algn="tl">
              <a:srgbClr val="FFFFFF"/>
            </a:outerShdw>
          </a:effectLst>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effectLst>
            <a:outerShdw blurRad="38100" dist="38100" dir="2700000" algn="tl">
              <a:srgbClr val="FFFFFF"/>
            </a:outerShdw>
          </a:effectLst>
          <a:latin typeface="굴림" pitchFamily="50" charset="-127"/>
          <a:ea typeface="굴림" pitchFamily="50" charset="-127"/>
        </a:defRPr>
      </a:lvl5pPr>
      <a:lvl6pPr marL="457200" algn="ctr" rtl="0" eaLnBrk="1" fontAlgn="base" latinLnBrk="1" hangingPunct="1">
        <a:spcBef>
          <a:spcPct val="0"/>
        </a:spcBef>
        <a:spcAft>
          <a:spcPct val="0"/>
        </a:spcAft>
        <a:defRPr kumimoji="1" sz="4400">
          <a:solidFill>
            <a:schemeClr val="tx2"/>
          </a:solidFill>
          <a:effectLst>
            <a:outerShdw blurRad="38100" dist="38100" dir="2700000" algn="tl">
              <a:srgbClr val="FFFFFF"/>
            </a:outerShdw>
          </a:effectLst>
          <a:latin typeface="굴림" pitchFamily="50" charset="-127"/>
          <a:ea typeface="굴림" pitchFamily="50" charset="-127"/>
        </a:defRPr>
      </a:lvl6pPr>
      <a:lvl7pPr marL="914400" algn="ctr" rtl="0" eaLnBrk="1" fontAlgn="base" latinLnBrk="1" hangingPunct="1">
        <a:spcBef>
          <a:spcPct val="0"/>
        </a:spcBef>
        <a:spcAft>
          <a:spcPct val="0"/>
        </a:spcAft>
        <a:defRPr kumimoji="1" sz="4400">
          <a:solidFill>
            <a:schemeClr val="tx2"/>
          </a:solidFill>
          <a:effectLst>
            <a:outerShdw blurRad="38100" dist="38100" dir="2700000" algn="tl">
              <a:srgbClr val="FFFFFF"/>
            </a:outerShdw>
          </a:effectLst>
          <a:latin typeface="굴림" pitchFamily="50" charset="-127"/>
          <a:ea typeface="굴림" pitchFamily="50" charset="-127"/>
        </a:defRPr>
      </a:lvl7pPr>
      <a:lvl8pPr marL="1371600" algn="ctr" rtl="0" eaLnBrk="1" fontAlgn="base" latinLnBrk="1" hangingPunct="1">
        <a:spcBef>
          <a:spcPct val="0"/>
        </a:spcBef>
        <a:spcAft>
          <a:spcPct val="0"/>
        </a:spcAft>
        <a:defRPr kumimoji="1" sz="4400">
          <a:solidFill>
            <a:schemeClr val="tx2"/>
          </a:solidFill>
          <a:effectLst>
            <a:outerShdw blurRad="38100" dist="38100" dir="2700000" algn="tl">
              <a:srgbClr val="FFFFFF"/>
            </a:outerShdw>
          </a:effectLst>
          <a:latin typeface="굴림" pitchFamily="50" charset="-127"/>
          <a:ea typeface="굴림" pitchFamily="50" charset="-127"/>
        </a:defRPr>
      </a:lvl8pPr>
      <a:lvl9pPr marL="1828800" algn="ctr" rtl="0" eaLnBrk="1" fontAlgn="base" latinLnBrk="1" hangingPunct="1">
        <a:spcBef>
          <a:spcPct val="0"/>
        </a:spcBef>
        <a:spcAft>
          <a:spcPct val="0"/>
        </a:spcAft>
        <a:defRPr kumimoji="1" sz="4400">
          <a:solidFill>
            <a:schemeClr val="tx2"/>
          </a:solidFill>
          <a:effectLst>
            <a:outerShdw blurRad="38100" dist="38100" dir="2700000" algn="tl">
              <a:srgbClr val="FFFFFF"/>
            </a:outerShdw>
          </a:effectLst>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lr>
          <a:schemeClr val="hlink"/>
        </a:buClr>
        <a:buSzPct val="75000"/>
        <a:buFont typeface="Wingdings" pitchFamily="2" charset="2"/>
        <a:buChar char="l"/>
        <a:defRPr kumimoji="1"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latinLnBrk="1" hangingPunct="0">
        <a:spcBef>
          <a:spcPct val="20000"/>
        </a:spcBef>
        <a:spcAft>
          <a:spcPct val="0"/>
        </a:spcAft>
        <a:buClr>
          <a:schemeClr val="tx2"/>
        </a:buClr>
        <a:buSzPct val="75000"/>
        <a:buFont typeface="Wingdings" pitchFamily="2" charset="2"/>
        <a:buChar char="l"/>
        <a:defRPr kumimoji="1" sz="2800">
          <a:solidFill>
            <a:schemeClr val="tx1"/>
          </a:solidFill>
          <a:effectLst>
            <a:outerShdw blurRad="38100" dist="38100" dir="2700000" algn="tl">
              <a:srgbClr val="010199"/>
            </a:outerShdw>
          </a:effectLst>
          <a:latin typeface="+mn-lt"/>
          <a:ea typeface="+mn-ea"/>
        </a:defRPr>
      </a:lvl2pPr>
      <a:lvl3pPr marL="1143000" indent="-228600" algn="l" rtl="0" eaLnBrk="0" fontAlgn="base" latinLnBrk="1" hangingPunct="0">
        <a:spcBef>
          <a:spcPct val="20000"/>
        </a:spcBef>
        <a:spcAft>
          <a:spcPct val="0"/>
        </a:spcAft>
        <a:buClr>
          <a:schemeClr val="accent2"/>
        </a:buClr>
        <a:buSzPct val="75000"/>
        <a:buFont typeface="Wingdings" pitchFamily="2" charset="2"/>
        <a:buChar char="l"/>
        <a:defRPr kumimoji="1" sz="2400">
          <a:solidFill>
            <a:schemeClr val="tx1"/>
          </a:solidFill>
          <a:effectLst>
            <a:outerShdw blurRad="38100" dist="38100" dir="2700000" algn="tl">
              <a:srgbClr val="010199"/>
            </a:outerShdw>
          </a:effectLst>
          <a:latin typeface="+mn-lt"/>
          <a:ea typeface="+mn-ea"/>
        </a:defRPr>
      </a:lvl3pPr>
      <a:lvl4pPr marL="1600200" indent="-228600" algn="l" rtl="0" eaLnBrk="0" fontAlgn="base" latinLnBrk="1" hangingPunct="0">
        <a:spcBef>
          <a:spcPct val="20000"/>
        </a:spcBef>
        <a:spcAft>
          <a:spcPct val="0"/>
        </a:spcAft>
        <a:buClr>
          <a:schemeClr val="folHlink"/>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4pPr>
      <a:lvl5pPr marL="2057400" indent="-228600" algn="l" rtl="0" eaLnBrk="0" fontAlgn="base" latinLnBrk="1" hangingPunct="0">
        <a:spcBef>
          <a:spcPct val="20000"/>
        </a:spcBef>
        <a:spcAft>
          <a:spcPct val="0"/>
        </a:spcAft>
        <a:buClr>
          <a:schemeClr val="tx1"/>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5pPr>
      <a:lvl6pPr marL="2514600" indent="-228600" algn="l" rtl="0" eaLnBrk="1" fontAlgn="base" latinLnBrk="1" hangingPunct="1">
        <a:spcBef>
          <a:spcPct val="20000"/>
        </a:spcBef>
        <a:spcAft>
          <a:spcPct val="0"/>
        </a:spcAft>
        <a:buClr>
          <a:schemeClr val="tx1"/>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6pPr>
      <a:lvl7pPr marL="2971800" indent="-228600" algn="l" rtl="0" eaLnBrk="1" fontAlgn="base" latinLnBrk="1" hangingPunct="1">
        <a:spcBef>
          <a:spcPct val="20000"/>
        </a:spcBef>
        <a:spcAft>
          <a:spcPct val="0"/>
        </a:spcAft>
        <a:buClr>
          <a:schemeClr val="tx1"/>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7pPr>
      <a:lvl8pPr marL="3429000" indent="-228600" algn="l" rtl="0" eaLnBrk="1" fontAlgn="base" latinLnBrk="1" hangingPunct="1">
        <a:spcBef>
          <a:spcPct val="20000"/>
        </a:spcBef>
        <a:spcAft>
          <a:spcPct val="0"/>
        </a:spcAft>
        <a:buClr>
          <a:schemeClr val="tx1"/>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8pPr>
      <a:lvl9pPr marL="3886200" indent="-228600" algn="l" rtl="0" eaLnBrk="1" fontAlgn="base" latinLnBrk="1" hangingPunct="1">
        <a:spcBef>
          <a:spcPct val="20000"/>
        </a:spcBef>
        <a:spcAft>
          <a:spcPct val="0"/>
        </a:spcAft>
        <a:buClr>
          <a:schemeClr val="tx1"/>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glish.ewha.ac.kr/english/notice/notice.do?mode=view&amp;articleNo=759254"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english.ewha.ac.kr/english/notice/notice.do?mode=view&amp;articleNo=759254"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1520" y="296062"/>
            <a:ext cx="8497193" cy="3132938"/>
          </a:xfrm>
          <a:prstGeom prst="rect">
            <a:avLst/>
          </a:prstGeom>
          <a:noFill/>
          <a:ln w="9525">
            <a:noFill/>
            <a:miter lim="800000"/>
            <a:headEnd/>
            <a:tailEnd/>
          </a:ln>
        </p:spPr>
        <p:txBody>
          <a:bodyPr bIns="91440" anchor="t"/>
          <a:lstStyle/>
          <a:p>
            <a:pPr algn="ctr"/>
            <a:r>
              <a:rPr lang="en-US" altLang="ko-KR" sz="3600" b="1" dirty="0">
                <a:latin typeface="Verdana" pitchFamily="34" charset="0"/>
              </a:rPr>
              <a:t>Information Session for Students Writing Graduation Theses (</a:t>
            </a:r>
            <a:r>
              <a:rPr lang="ko-KR" altLang="en-US" sz="3600" b="1" dirty="0">
                <a:latin typeface="Verdana" pitchFamily="34" charset="0"/>
              </a:rPr>
              <a:t>영어영문학과</a:t>
            </a:r>
            <a:r>
              <a:rPr lang="en-US" altLang="ko-KR" sz="3600" b="1" dirty="0">
                <a:latin typeface="Verdana" pitchFamily="34" charset="0"/>
              </a:rPr>
              <a:t>)</a:t>
            </a:r>
          </a:p>
          <a:p>
            <a:pPr algn="ctr"/>
            <a:endParaRPr lang="en-US" altLang="ko-KR" sz="3600" b="1" dirty="0">
              <a:latin typeface="Verdana" pitchFamily="34" charset="0"/>
            </a:endParaRPr>
          </a:p>
          <a:p>
            <a:pPr algn="ctr"/>
            <a:endParaRPr lang="en-US" altLang="ko-KR" sz="2400" b="1" dirty="0">
              <a:latin typeface="Verdana" pitchFamily="34" charset="0"/>
            </a:endParaRPr>
          </a:p>
          <a:p>
            <a:pPr algn="ctr"/>
            <a:r>
              <a:rPr lang="en-US" altLang="ko-KR" sz="2400" b="1" dirty="0">
                <a:latin typeface="Verdana" pitchFamily="34" charset="0"/>
              </a:rPr>
              <a:t>Tues., 9/9/2025, 6:30 p.m., </a:t>
            </a:r>
            <a:r>
              <a:rPr lang="ko-KR" altLang="en-US" sz="2400" b="1" dirty="0">
                <a:latin typeface="Verdana" pitchFamily="34" charset="0"/>
              </a:rPr>
              <a:t>학관 </a:t>
            </a:r>
            <a:r>
              <a:rPr lang="en-US" altLang="ko-KR" sz="2400" b="1" dirty="0">
                <a:latin typeface="Verdana" pitchFamily="34" charset="0"/>
              </a:rPr>
              <a:t>552</a:t>
            </a:r>
            <a:r>
              <a:rPr lang="ko-KR" altLang="en-US" sz="2400" b="1" dirty="0">
                <a:latin typeface="Verdana" pitchFamily="34" charset="0"/>
              </a:rPr>
              <a:t>호</a:t>
            </a:r>
            <a:endParaRPr lang="en-US" altLang="ko-KR" sz="2400" b="1" dirty="0">
              <a:latin typeface="Verdana" pitchFamily="34" charset="0"/>
            </a:endParaRPr>
          </a:p>
        </p:txBody>
      </p:sp>
    </p:spTree>
    <p:extLst>
      <p:ext uri="{BB962C8B-B14F-4D97-AF65-F5344CB8AC3E}">
        <p14:creationId xmlns:p14="http://schemas.microsoft.com/office/powerpoint/2010/main" val="1858640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7504" y="188641"/>
            <a:ext cx="8641209" cy="576064"/>
          </a:xfrm>
          <a:prstGeom prst="rect">
            <a:avLst/>
          </a:prstGeom>
          <a:noFill/>
          <a:ln w="9525">
            <a:noFill/>
            <a:miter lim="800000"/>
            <a:headEnd/>
            <a:tailEnd/>
          </a:ln>
        </p:spPr>
        <p:txBody>
          <a:bodyPr bIns="91440" anchor="t"/>
          <a:lstStyle/>
          <a:p>
            <a:r>
              <a:rPr lang="en-US" altLang="ko-KR" sz="3200" b="1" dirty="0">
                <a:latin typeface="Verdana" pitchFamily="34" charset="0"/>
              </a:rPr>
              <a:t>Main Types of Topics</a:t>
            </a:r>
            <a:endParaRPr lang="en-US" altLang="ko-KR" sz="3200" b="1" dirty="0">
              <a:solidFill>
                <a:srgbClr val="FFC000"/>
              </a:solidFill>
              <a:latin typeface="Verdana" pitchFamily="34" charset="0"/>
            </a:endParaRPr>
          </a:p>
        </p:txBody>
      </p:sp>
      <p:sp>
        <p:nvSpPr>
          <p:cNvPr id="5" name="Rectangle 3"/>
          <p:cNvSpPr>
            <a:spLocks noChangeArrowheads="1"/>
          </p:cNvSpPr>
          <p:nvPr/>
        </p:nvSpPr>
        <p:spPr bwMode="auto">
          <a:xfrm>
            <a:off x="323528" y="836712"/>
            <a:ext cx="8641209"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4013" indent="-354013">
              <a:spcBef>
                <a:spcPts val="1800"/>
              </a:spcBef>
              <a:buClr>
                <a:schemeClr val="hlink"/>
              </a:buClr>
              <a:buSzPct val="75000"/>
            </a:pPr>
            <a:r>
              <a:rPr lang="en-US" altLang="ko-KR" sz="2000" b="1" dirty="0">
                <a:solidFill>
                  <a:srgbClr val="FFC000"/>
                </a:solidFill>
                <a:latin typeface="Verdana" pitchFamily="34" charset="0"/>
              </a:rPr>
              <a:t>a)</a:t>
            </a:r>
            <a:r>
              <a:rPr lang="en-US" altLang="ko-KR" sz="2000" b="1" dirty="0">
                <a:latin typeface="Verdana" pitchFamily="34" charset="0"/>
              </a:rPr>
              <a:t> a work of literature you like and want to talk about—what makes it artistic or important? (Note: “Work of lit.” isn’t limited to written lit.—it could be a TV show, movie, comic book, etc.)</a:t>
            </a:r>
          </a:p>
          <a:p>
            <a:pPr marL="354013" indent="-354013">
              <a:spcBef>
                <a:spcPts val="1800"/>
              </a:spcBef>
              <a:buClr>
                <a:schemeClr val="hlink"/>
              </a:buClr>
              <a:buSzPct val="75000"/>
            </a:pPr>
            <a:r>
              <a:rPr lang="en-US" altLang="ko-KR" sz="2000" b="1" dirty="0">
                <a:solidFill>
                  <a:srgbClr val="FFC000"/>
                </a:solidFill>
                <a:latin typeface="Verdana" pitchFamily="34" charset="0"/>
              </a:rPr>
              <a:t>b)</a:t>
            </a:r>
            <a:r>
              <a:rPr lang="en-US" altLang="ko-KR" sz="2000" b="1" dirty="0">
                <a:latin typeface="Verdana" pitchFamily="34" charset="0"/>
              </a:rPr>
              <a:t> a genre of literature (or a non-literary genre) or a particular author/director/performer/etc. that you want to talk about (it’s often easier to just focus on one representative work, though, rather than several)</a:t>
            </a:r>
          </a:p>
          <a:p>
            <a:pPr marL="354013" indent="-354013">
              <a:spcBef>
                <a:spcPts val="1800"/>
              </a:spcBef>
              <a:buClr>
                <a:schemeClr val="hlink"/>
              </a:buClr>
              <a:buSzPct val="75000"/>
            </a:pPr>
            <a:r>
              <a:rPr lang="en-US" altLang="ko-KR" sz="2000" b="1" dirty="0">
                <a:solidFill>
                  <a:srgbClr val="FFC000"/>
                </a:solidFill>
                <a:latin typeface="Verdana" pitchFamily="34" charset="0"/>
              </a:rPr>
              <a:t>c)</a:t>
            </a:r>
            <a:r>
              <a:rPr lang="en-US" altLang="ko-KR" sz="2000" b="1" dirty="0">
                <a:latin typeface="Verdana" pitchFamily="34" charset="0"/>
              </a:rPr>
              <a:t> a linguistic theory or trend that you can make a point about using some sort of analytical system (phonology, grammar, pragmatics, translation, etc.) and a set of examples to show your point</a:t>
            </a:r>
          </a:p>
          <a:p>
            <a:pPr marL="354013" indent="-354013">
              <a:spcBef>
                <a:spcPts val="1800"/>
              </a:spcBef>
              <a:buClr>
                <a:schemeClr val="hlink"/>
              </a:buClr>
              <a:buSzPct val="75000"/>
            </a:pPr>
            <a:r>
              <a:rPr lang="en-US" altLang="ko-KR" sz="2000" b="1" dirty="0">
                <a:solidFill>
                  <a:srgbClr val="FFC000"/>
                </a:solidFill>
                <a:latin typeface="Verdana" pitchFamily="34" charset="0"/>
              </a:rPr>
              <a:t>d)</a:t>
            </a:r>
            <a:r>
              <a:rPr lang="en-US" altLang="ko-KR" sz="2000" b="1" dirty="0">
                <a:latin typeface="Verdana" pitchFamily="34" charset="0"/>
              </a:rPr>
              <a:t> a cultural trend in the English-speaking world that you can make a point about using an analytical method and examples (e.g. blog postings, news articles, videos, etc.)</a:t>
            </a:r>
          </a:p>
          <a:p>
            <a:pPr marL="354013" indent="-354013" algn="ctr">
              <a:spcBef>
                <a:spcPts val="1800"/>
              </a:spcBef>
              <a:buClr>
                <a:schemeClr val="hlink"/>
              </a:buClr>
              <a:buSzPct val="75000"/>
            </a:pPr>
            <a:r>
              <a:rPr lang="en-US" altLang="ko-KR" sz="2000" b="1" dirty="0">
                <a:solidFill>
                  <a:srgbClr val="FFC000"/>
                </a:solidFill>
                <a:latin typeface="Verdana" pitchFamily="34" charset="0"/>
              </a:rPr>
              <a:t>Key Point:</a:t>
            </a:r>
            <a:r>
              <a:rPr lang="en-US" altLang="ko-KR" sz="2000" b="1" dirty="0">
                <a:latin typeface="Verdana" pitchFamily="34" charset="0"/>
              </a:rPr>
              <a:t> You have to analyze something!</a:t>
            </a:r>
          </a:p>
        </p:txBody>
      </p:sp>
    </p:spTree>
    <p:extLst>
      <p:ext uri="{BB962C8B-B14F-4D97-AF65-F5344CB8AC3E}">
        <p14:creationId xmlns:p14="http://schemas.microsoft.com/office/powerpoint/2010/main" val="3135233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61764" y="257502"/>
            <a:ext cx="8502907" cy="633418"/>
          </a:xfrm>
          <a:prstGeom prst="rect">
            <a:avLst/>
          </a:prstGeom>
          <a:noFill/>
          <a:ln w="9525">
            <a:noFill/>
            <a:miter lim="800000"/>
            <a:headEnd/>
            <a:tailEnd/>
          </a:ln>
        </p:spPr>
        <p:txBody>
          <a:bodyPr bIns="91440" anchor="t"/>
          <a:lstStyle/>
          <a:p>
            <a:r>
              <a:rPr lang="en-US" altLang="ko-KR" sz="2400" b="1" dirty="0">
                <a:latin typeface="Verdana" pitchFamily="34" charset="0"/>
              </a:rPr>
              <a:t>A few extra key requirements . . .</a:t>
            </a:r>
          </a:p>
        </p:txBody>
      </p:sp>
      <p:pic>
        <p:nvPicPr>
          <p:cNvPr id="3" name="그림 2">
            <a:extLst>
              <a:ext uri="{FF2B5EF4-FFF2-40B4-BE49-F238E27FC236}">
                <a16:creationId xmlns:a16="http://schemas.microsoft.com/office/drawing/2014/main" id="{9B3E97F9-9A03-4C90-9C65-3C1D4B8AD6CE}"/>
              </a:ext>
            </a:extLst>
          </p:cNvPr>
          <p:cNvPicPr>
            <a:picLocks noChangeAspect="1"/>
          </p:cNvPicPr>
          <p:nvPr/>
        </p:nvPicPr>
        <p:blipFill>
          <a:blip r:embed="rId2"/>
          <a:stretch>
            <a:fillRect/>
          </a:stretch>
        </p:blipFill>
        <p:spPr>
          <a:xfrm>
            <a:off x="197768" y="836712"/>
            <a:ext cx="8748464" cy="1052577"/>
          </a:xfrm>
          <a:prstGeom prst="rect">
            <a:avLst/>
          </a:prstGeom>
        </p:spPr>
      </p:pic>
      <p:pic>
        <p:nvPicPr>
          <p:cNvPr id="4" name="그림 3">
            <a:extLst>
              <a:ext uri="{FF2B5EF4-FFF2-40B4-BE49-F238E27FC236}">
                <a16:creationId xmlns:a16="http://schemas.microsoft.com/office/drawing/2014/main" id="{8DEF36F5-B810-4DFD-8407-80FACA356904}"/>
              </a:ext>
            </a:extLst>
          </p:cNvPr>
          <p:cNvPicPr>
            <a:picLocks noChangeAspect="1"/>
          </p:cNvPicPr>
          <p:nvPr/>
        </p:nvPicPr>
        <p:blipFill>
          <a:blip r:embed="rId3"/>
          <a:stretch>
            <a:fillRect/>
          </a:stretch>
        </p:blipFill>
        <p:spPr>
          <a:xfrm>
            <a:off x="161764" y="1988840"/>
            <a:ext cx="8820472" cy="502570"/>
          </a:xfrm>
          <a:prstGeom prst="rect">
            <a:avLst/>
          </a:prstGeom>
        </p:spPr>
      </p:pic>
      <p:pic>
        <p:nvPicPr>
          <p:cNvPr id="5" name="그림 4">
            <a:extLst>
              <a:ext uri="{FF2B5EF4-FFF2-40B4-BE49-F238E27FC236}">
                <a16:creationId xmlns:a16="http://schemas.microsoft.com/office/drawing/2014/main" id="{DD6797DD-AA68-4F61-8B58-60EBB5B55C15}"/>
              </a:ext>
            </a:extLst>
          </p:cNvPr>
          <p:cNvPicPr>
            <a:picLocks noChangeAspect="1"/>
          </p:cNvPicPr>
          <p:nvPr/>
        </p:nvPicPr>
        <p:blipFill>
          <a:blip r:embed="rId4"/>
          <a:stretch>
            <a:fillRect/>
          </a:stretch>
        </p:blipFill>
        <p:spPr>
          <a:xfrm>
            <a:off x="161764" y="2636912"/>
            <a:ext cx="8820472" cy="1975846"/>
          </a:xfrm>
          <a:prstGeom prst="rect">
            <a:avLst/>
          </a:prstGeom>
        </p:spPr>
      </p:pic>
      <p:pic>
        <p:nvPicPr>
          <p:cNvPr id="6" name="그림 5">
            <a:extLst>
              <a:ext uri="{FF2B5EF4-FFF2-40B4-BE49-F238E27FC236}">
                <a16:creationId xmlns:a16="http://schemas.microsoft.com/office/drawing/2014/main" id="{E8738DCE-443A-4F27-9715-C0040EC5BCCE}"/>
              </a:ext>
            </a:extLst>
          </p:cNvPr>
          <p:cNvPicPr>
            <a:picLocks noChangeAspect="1"/>
          </p:cNvPicPr>
          <p:nvPr/>
        </p:nvPicPr>
        <p:blipFill>
          <a:blip r:embed="rId5"/>
          <a:stretch>
            <a:fillRect/>
          </a:stretch>
        </p:blipFill>
        <p:spPr>
          <a:xfrm>
            <a:off x="80882" y="4797152"/>
            <a:ext cx="8982236" cy="1034991"/>
          </a:xfrm>
          <a:prstGeom prst="rect">
            <a:avLst/>
          </a:prstGeom>
        </p:spPr>
      </p:pic>
    </p:spTree>
    <p:extLst>
      <p:ext uri="{BB962C8B-B14F-4D97-AF65-F5344CB8AC3E}">
        <p14:creationId xmlns:p14="http://schemas.microsoft.com/office/powerpoint/2010/main" val="3941680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9B3E97F9-9A03-4C90-9C65-3C1D4B8AD6CE}"/>
              </a:ext>
            </a:extLst>
          </p:cNvPr>
          <p:cNvPicPr>
            <a:picLocks noChangeAspect="1"/>
          </p:cNvPicPr>
          <p:nvPr/>
        </p:nvPicPr>
        <p:blipFill>
          <a:blip r:embed="rId2"/>
          <a:stretch>
            <a:fillRect/>
          </a:stretch>
        </p:blipFill>
        <p:spPr>
          <a:xfrm>
            <a:off x="197768" y="836712"/>
            <a:ext cx="8748464" cy="1052577"/>
          </a:xfrm>
          <a:prstGeom prst="rect">
            <a:avLst/>
          </a:prstGeom>
        </p:spPr>
      </p:pic>
      <p:pic>
        <p:nvPicPr>
          <p:cNvPr id="4" name="그림 3">
            <a:extLst>
              <a:ext uri="{FF2B5EF4-FFF2-40B4-BE49-F238E27FC236}">
                <a16:creationId xmlns:a16="http://schemas.microsoft.com/office/drawing/2014/main" id="{8DEF36F5-B810-4DFD-8407-80FACA356904}"/>
              </a:ext>
            </a:extLst>
          </p:cNvPr>
          <p:cNvPicPr>
            <a:picLocks noChangeAspect="1"/>
          </p:cNvPicPr>
          <p:nvPr/>
        </p:nvPicPr>
        <p:blipFill>
          <a:blip r:embed="rId3"/>
          <a:stretch>
            <a:fillRect/>
          </a:stretch>
        </p:blipFill>
        <p:spPr>
          <a:xfrm>
            <a:off x="161764" y="1988840"/>
            <a:ext cx="8820472" cy="502570"/>
          </a:xfrm>
          <a:prstGeom prst="rect">
            <a:avLst/>
          </a:prstGeom>
        </p:spPr>
      </p:pic>
      <p:pic>
        <p:nvPicPr>
          <p:cNvPr id="5" name="그림 4">
            <a:extLst>
              <a:ext uri="{FF2B5EF4-FFF2-40B4-BE49-F238E27FC236}">
                <a16:creationId xmlns:a16="http://schemas.microsoft.com/office/drawing/2014/main" id="{DD6797DD-AA68-4F61-8B58-60EBB5B55C15}"/>
              </a:ext>
            </a:extLst>
          </p:cNvPr>
          <p:cNvPicPr>
            <a:picLocks noChangeAspect="1"/>
          </p:cNvPicPr>
          <p:nvPr/>
        </p:nvPicPr>
        <p:blipFill>
          <a:blip r:embed="rId4"/>
          <a:stretch>
            <a:fillRect/>
          </a:stretch>
        </p:blipFill>
        <p:spPr>
          <a:xfrm>
            <a:off x="161764" y="2636912"/>
            <a:ext cx="8820472" cy="1975846"/>
          </a:xfrm>
          <a:prstGeom prst="rect">
            <a:avLst/>
          </a:prstGeom>
        </p:spPr>
      </p:pic>
      <p:pic>
        <p:nvPicPr>
          <p:cNvPr id="6" name="그림 5">
            <a:extLst>
              <a:ext uri="{FF2B5EF4-FFF2-40B4-BE49-F238E27FC236}">
                <a16:creationId xmlns:a16="http://schemas.microsoft.com/office/drawing/2014/main" id="{E8738DCE-443A-4F27-9715-C0040EC5BCCE}"/>
              </a:ext>
            </a:extLst>
          </p:cNvPr>
          <p:cNvPicPr>
            <a:picLocks noChangeAspect="1"/>
          </p:cNvPicPr>
          <p:nvPr/>
        </p:nvPicPr>
        <p:blipFill>
          <a:blip r:embed="rId5"/>
          <a:stretch>
            <a:fillRect/>
          </a:stretch>
        </p:blipFill>
        <p:spPr>
          <a:xfrm>
            <a:off x="80882" y="4797152"/>
            <a:ext cx="8982236" cy="1034991"/>
          </a:xfrm>
          <a:prstGeom prst="rect">
            <a:avLst/>
          </a:prstGeom>
        </p:spPr>
      </p:pic>
      <p:pic>
        <p:nvPicPr>
          <p:cNvPr id="7" name="그림 6">
            <a:extLst>
              <a:ext uri="{FF2B5EF4-FFF2-40B4-BE49-F238E27FC236}">
                <a16:creationId xmlns:a16="http://schemas.microsoft.com/office/drawing/2014/main" id="{3AFE01E9-460D-4DCB-9E57-962BC54ABEAC}"/>
              </a:ext>
            </a:extLst>
          </p:cNvPr>
          <p:cNvPicPr>
            <a:picLocks noChangeAspect="1"/>
          </p:cNvPicPr>
          <p:nvPr/>
        </p:nvPicPr>
        <p:blipFill>
          <a:blip r:embed="rId6"/>
          <a:stretch>
            <a:fillRect/>
          </a:stretch>
        </p:blipFill>
        <p:spPr>
          <a:xfrm>
            <a:off x="107504" y="5949280"/>
            <a:ext cx="8982236" cy="798939"/>
          </a:xfrm>
          <a:prstGeom prst="rect">
            <a:avLst/>
          </a:prstGeom>
        </p:spPr>
      </p:pic>
      <p:sp>
        <p:nvSpPr>
          <p:cNvPr id="8" name="Rectangle 2">
            <a:extLst>
              <a:ext uri="{FF2B5EF4-FFF2-40B4-BE49-F238E27FC236}">
                <a16:creationId xmlns:a16="http://schemas.microsoft.com/office/drawing/2014/main" id="{C94927A0-1EF5-48CF-A7A0-14689F94FFD4}"/>
              </a:ext>
            </a:extLst>
          </p:cNvPr>
          <p:cNvSpPr>
            <a:spLocks noChangeArrowheads="1"/>
          </p:cNvSpPr>
          <p:nvPr/>
        </p:nvSpPr>
        <p:spPr bwMode="auto">
          <a:xfrm>
            <a:off x="161764" y="257502"/>
            <a:ext cx="8502907" cy="633418"/>
          </a:xfrm>
          <a:prstGeom prst="rect">
            <a:avLst/>
          </a:prstGeom>
          <a:noFill/>
          <a:ln w="9525">
            <a:noFill/>
            <a:miter lim="800000"/>
            <a:headEnd/>
            <a:tailEnd/>
          </a:ln>
        </p:spPr>
        <p:txBody>
          <a:bodyPr bIns="91440" anchor="t"/>
          <a:lstStyle/>
          <a:p>
            <a:r>
              <a:rPr lang="en-US" altLang="ko-KR" sz="2400" b="1" dirty="0">
                <a:latin typeface="Verdana" pitchFamily="34" charset="0"/>
              </a:rPr>
              <a:t>A few extra key requirements . . .</a:t>
            </a:r>
          </a:p>
        </p:txBody>
      </p:sp>
    </p:spTree>
    <p:extLst>
      <p:ext uri="{BB962C8B-B14F-4D97-AF65-F5344CB8AC3E}">
        <p14:creationId xmlns:p14="http://schemas.microsoft.com/office/powerpoint/2010/main" val="96899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A334FA-52F1-4283-9D54-18584651476F}"/>
              </a:ext>
            </a:extLst>
          </p:cNvPr>
          <p:cNvSpPr>
            <a:spLocks noChangeArrowheads="1"/>
          </p:cNvSpPr>
          <p:nvPr/>
        </p:nvSpPr>
        <p:spPr bwMode="auto">
          <a:xfrm>
            <a:off x="226142" y="188195"/>
            <a:ext cx="8738346" cy="863061"/>
          </a:xfrm>
          <a:prstGeom prst="rect">
            <a:avLst/>
          </a:prstGeom>
          <a:noFill/>
          <a:ln w="9525">
            <a:noFill/>
            <a:miter lim="800000"/>
            <a:headEnd/>
            <a:tailEnd/>
          </a:ln>
        </p:spPr>
        <p:txBody>
          <a:bodyPr bIns="91440" anchor="t"/>
          <a:lstStyle/>
          <a:p>
            <a:r>
              <a:rPr lang="en-US" altLang="ko-KR" sz="2400" b="1" dirty="0">
                <a:latin typeface="Verdana" pitchFamily="34" charset="0"/>
              </a:rPr>
              <a:t>You can structure your introduction like this. </a:t>
            </a:r>
            <a:r>
              <a:rPr lang="en-US" altLang="ko-KR" sz="2000" b="1" dirty="0">
                <a:latin typeface="Verdana" pitchFamily="34" charset="0"/>
              </a:rPr>
              <a:t>(from </a:t>
            </a:r>
            <a:r>
              <a:rPr lang="en-US" altLang="ko-KR" sz="2000" b="1" i="1" dirty="0">
                <a:latin typeface="Verdana" pitchFamily="34" charset="0"/>
              </a:rPr>
              <a:t>They Say, I Say</a:t>
            </a:r>
            <a:r>
              <a:rPr lang="en-US" altLang="ko-KR" sz="2000" b="1" dirty="0">
                <a:latin typeface="Verdana" pitchFamily="34" charset="0"/>
              </a:rPr>
              <a:t> by Gerald Graff &amp; Kathy Birkenstein)</a:t>
            </a:r>
          </a:p>
          <a:p>
            <a:endParaRPr lang="en-US" altLang="ko-KR" sz="2400" b="1" dirty="0">
              <a:latin typeface="Verdana" pitchFamily="34" charset="0"/>
            </a:endParaRPr>
          </a:p>
        </p:txBody>
      </p:sp>
      <p:pic>
        <p:nvPicPr>
          <p:cNvPr id="7" name="그림 6">
            <a:extLst>
              <a:ext uri="{FF2B5EF4-FFF2-40B4-BE49-F238E27FC236}">
                <a16:creationId xmlns:a16="http://schemas.microsoft.com/office/drawing/2014/main" id="{8C2DFCD9-E185-40A6-B287-509772B10541}"/>
              </a:ext>
            </a:extLst>
          </p:cNvPr>
          <p:cNvPicPr>
            <a:picLocks noChangeAspect="1"/>
          </p:cNvPicPr>
          <p:nvPr/>
        </p:nvPicPr>
        <p:blipFill>
          <a:blip r:embed="rId2"/>
          <a:stretch>
            <a:fillRect/>
          </a:stretch>
        </p:blipFill>
        <p:spPr>
          <a:xfrm>
            <a:off x="1467792" y="1176337"/>
            <a:ext cx="7648575" cy="4505325"/>
          </a:xfrm>
          <a:prstGeom prst="rect">
            <a:avLst/>
          </a:prstGeom>
        </p:spPr>
      </p:pic>
      <p:sp>
        <p:nvSpPr>
          <p:cNvPr id="9" name="TextBox 8">
            <a:extLst>
              <a:ext uri="{FF2B5EF4-FFF2-40B4-BE49-F238E27FC236}">
                <a16:creationId xmlns:a16="http://schemas.microsoft.com/office/drawing/2014/main" id="{D8D63D7D-A134-44BB-BA0C-5C518C74B59A}"/>
              </a:ext>
            </a:extLst>
          </p:cNvPr>
          <p:cNvSpPr txBox="1"/>
          <p:nvPr/>
        </p:nvSpPr>
        <p:spPr>
          <a:xfrm>
            <a:off x="18442" y="2172265"/>
            <a:ext cx="1581034" cy="369332"/>
          </a:xfrm>
          <a:prstGeom prst="rect">
            <a:avLst/>
          </a:prstGeom>
          <a:noFill/>
        </p:spPr>
        <p:txBody>
          <a:bodyPr wrap="square">
            <a:spAutoFit/>
          </a:bodyPr>
          <a:lstStyle/>
          <a:p>
            <a:r>
              <a:rPr lang="en-US" altLang="ko-KR" sz="1800" b="1" dirty="0">
                <a:solidFill>
                  <a:srgbClr val="FFC000"/>
                </a:solidFill>
                <a:latin typeface="Verdana" pitchFamily="34" charset="0"/>
              </a:rPr>
              <a:t>Opinion A</a:t>
            </a:r>
            <a:endParaRPr lang="ko-KR" altLang="en-US" dirty="0">
              <a:solidFill>
                <a:srgbClr val="FFC000"/>
              </a:solidFill>
            </a:endParaRPr>
          </a:p>
        </p:txBody>
      </p:sp>
      <p:cxnSp>
        <p:nvCxnSpPr>
          <p:cNvPr id="10" name="직선 화살표 연결선 9">
            <a:extLst>
              <a:ext uri="{FF2B5EF4-FFF2-40B4-BE49-F238E27FC236}">
                <a16:creationId xmlns:a16="http://schemas.microsoft.com/office/drawing/2014/main" id="{2A4DF8D4-5E26-4982-8B22-96DDEAE41E27}"/>
              </a:ext>
            </a:extLst>
          </p:cNvPr>
          <p:cNvCxnSpPr>
            <a:cxnSpLocks/>
          </p:cNvCxnSpPr>
          <p:nvPr/>
        </p:nvCxnSpPr>
        <p:spPr>
          <a:xfrm flipH="1" flipV="1">
            <a:off x="755576" y="2564904"/>
            <a:ext cx="6624736" cy="1"/>
          </a:xfrm>
          <a:prstGeom prst="straightConnector1">
            <a:avLst/>
          </a:prstGeom>
          <a:ln w="5715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9287BCD-2B57-4C3A-9156-E5129BD9BE6D}"/>
              </a:ext>
            </a:extLst>
          </p:cNvPr>
          <p:cNvSpPr txBox="1"/>
          <p:nvPr/>
        </p:nvSpPr>
        <p:spPr>
          <a:xfrm>
            <a:off x="4788024" y="1329995"/>
            <a:ext cx="1008112" cy="369332"/>
          </a:xfrm>
          <a:prstGeom prst="rect">
            <a:avLst/>
          </a:prstGeom>
          <a:noFill/>
        </p:spPr>
        <p:txBody>
          <a:bodyPr wrap="square">
            <a:spAutoFit/>
          </a:bodyPr>
          <a:lstStyle/>
          <a:p>
            <a:r>
              <a:rPr lang="en-US" altLang="ko-KR" sz="1800" b="1" dirty="0">
                <a:solidFill>
                  <a:srgbClr val="C00000"/>
                </a:solidFill>
                <a:latin typeface="Verdana" pitchFamily="34" charset="0"/>
              </a:rPr>
              <a:t>Topic</a:t>
            </a:r>
            <a:endParaRPr lang="ko-KR" altLang="en-US" dirty="0">
              <a:solidFill>
                <a:srgbClr val="C00000"/>
              </a:solidFill>
            </a:endParaRPr>
          </a:p>
        </p:txBody>
      </p:sp>
      <p:cxnSp>
        <p:nvCxnSpPr>
          <p:cNvPr id="15" name="직선 화살표 연결선 14">
            <a:extLst>
              <a:ext uri="{FF2B5EF4-FFF2-40B4-BE49-F238E27FC236}">
                <a16:creationId xmlns:a16="http://schemas.microsoft.com/office/drawing/2014/main" id="{5CF2310E-640C-4CED-B4FD-39A9FAA7ED5D}"/>
              </a:ext>
            </a:extLst>
          </p:cNvPr>
          <p:cNvCxnSpPr>
            <a:cxnSpLocks/>
          </p:cNvCxnSpPr>
          <p:nvPr/>
        </p:nvCxnSpPr>
        <p:spPr>
          <a:xfrm flipH="1" flipV="1">
            <a:off x="746275" y="3560004"/>
            <a:ext cx="5298871" cy="54777"/>
          </a:xfrm>
          <a:prstGeom prst="straightConnector1">
            <a:avLst/>
          </a:prstGeom>
          <a:ln w="5715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1A10B52-D002-4115-8C9F-6322EAB4DD9C}"/>
              </a:ext>
            </a:extLst>
          </p:cNvPr>
          <p:cNvSpPr txBox="1"/>
          <p:nvPr/>
        </p:nvSpPr>
        <p:spPr>
          <a:xfrm>
            <a:off x="18442" y="2902923"/>
            <a:ext cx="1581034" cy="369332"/>
          </a:xfrm>
          <a:prstGeom prst="rect">
            <a:avLst/>
          </a:prstGeom>
          <a:noFill/>
        </p:spPr>
        <p:txBody>
          <a:bodyPr wrap="square">
            <a:spAutoFit/>
          </a:bodyPr>
          <a:lstStyle/>
          <a:p>
            <a:r>
              <a:rPr lang="en-US" altLang="ko-KR" sz="1800" b="1" dirty="0">
                <a:solidFill>
                  <a:srgbClr val="FFC000"/>
                </a:solidFill>
                <a:latin typeface="Verdana" pitchFamily="34" charset="0"/>
              </a:rPr>
              <a:t>Opinion B</a:t>
            </a:r>
            <a:endParaRPr lang="ko-KR" altLang="en-US" dirty="0">
              <a:solidFill>
                <a:srgbClr val="FFC000"/>
              </a:solidFill>
            </a:endParaRPr>
          </a:p>
        </p:txBody>
      </p:sp>
      <p:cxnSp>
        <p:nvCxnSpPr>
          <p:cNvPr id="17" name="직선 화살표 연결선 16">
            <a:extLst>
              <a:ext uri="{FF2B5EF4-FFF2-40B4-BE49-F238E27FC236}">
                <a16:creationId xmlns:a16="http://schemas.microsoft.com/office/drawing/2014/main" id="{B4593DF9-525B-44AD-AB5D-A4107C5B1003}"/>
              </a:ext>
            </a:extLst>
          </p:cNvPr>
          <p:cNvCxnSpPr>
            <a:cxnSpLocks/>
          </p:cNvCxnSpPr>
          <p:nvPr/>
        </p:nvCxnSpPr>
        <p:spPr>
          <a:xfrm flipH="1" flipV="1">
            <a:off x="746275" y="3984799"/>
            <a:ext cx="8357649" cy="30242"/>
          </a:xfrm>
          <a:prstGeom prst="straightConnector1">
            <a:avLst/>
          </a:prstGeom>
          <a:ln w="5715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B38C0F7-B922-4023-B31C-C30EE5AD9714}"/>
              </a:ext>
            </a:extLst>
          </p:cNvPr>
          <p:cNvSpPr txBox="1"/>
          <p:nvPr/>
        </p:nvSpPr>
        <p:spPr>
          <a:xfrm>
            <a:off x="18442" y="4123989"/>
            <a:ext cx="1581034" cy="2031325"/>
          </a:xfrm>
          <a:prstGeom prst="rect">
            <a:avLst/>
          </a:prstGeom>
          <a:noFill/>
        </p:spPr>
        <p:txBody>
          <a:bodyPr wrap="square">
            <a:spAutoFit/>
          </a:bodyPr>
          <a:lstStyle/>
          <a:p>
            <a:r>
              <a:rPr lang="en-US" altLang="ko-KR" sz="1800" b="1" dirty="0">
                <a:solidFill>
                  <a:srgbClr val="FFC000"/>
                </a:solidFill>
                <a:latin typeface="Verdana" pitchFamily="34" charset="0"/>
              </a:rPr>
              <a:t>Y</a:t>
            </a:r>
            <a:r>
              <a:rPr lang="en-US" altLang="ko-KR" b="1" dirty="0">
                <a:solidFill>
                  <a:srgbClr val="FFC000"/>
                </a:solidFill>
                <a:latin typeface="Verdana" pitchFamily="34" charset="0"/>
              </a:rPr>
              <a:t>our new idea (C)–</a:t>
            </a:r>
            <a:r>
              <a:rPr lang="en-US" altLang="ko-KR" sz="1800" b="1" i="1" dirty="0">
                <a:solidFill>
                  <a:srgbClr val="FFC000"/>
                </a:solidFill>
                <a:latin typeface="Verdana" pitchFamily="34" charset="0"/>
              </a:rPr>
              <a:t>or</a:t>
            </a:r>
            <a:r>
              <a:rPr lang="en-US" altLang="ko-KR" sz="1800" b="1" dirty="0">
                <a:solidFill>
                  <a:srgbClr val="FFC000"/>
                </a:solidFill>
                <a:latin typeface="Verdana" pitchFamily="34" charset="0"/>
              </a:rPr>
              <a:t> new reasons to support side A or side B</a:t>
            </a:r>
            <a:endParaRPr lang="ko-KR" altLang="en-US" dirty="0">
              <a:solidFill>
                <a:srgbClr val="FFC000"/>
              </a:solidFill>
            </a:endParaRPr>
          </a:p>
        </p:txBody>
      </p:sp>
      <p:sp>
        <p:nvSpPr>
          <p:cNvPr id="19" name="TextBox 18">
            <a:extLst>
              <a:ext uri="{FF2B5EF4-FFF2-40B4-BE49-F238E27FC236}">
                <a16:creationId xmlns:a16="http://schemas.microsoft.com/office/drawing/2014/main" id="{8FC35CE2-59D9-4A49-A8DF-F1C3EC15095E}"/>
              </a:ext>
            </a:extLst>
          </p:cNvPr>
          <p:cNvSpPr txBox="1"/>
          <p:nvPr/>
        </p:nvSpPr>
        <p:spPr>
          <a:xfrm>
            <a:off x="3050531" y="3555606"/>
            <a:ext cx="1008112" cy="369332"/>
          </a:xfrm>
          <a:prstGeom prst="rect">
            <a:avLst/>
          </a:prstGeom>
          <a:noFill/>
        </p:spPr>
        <p:txBody>
          <a:bodyPr wrap="square">
            <a:spAutoFit/>
          </a:bodyPr>
          <a:lstStyle/>
          <a:p>
            <a:r>
              <a:rPr lang="en-US" altLang="ko-KR" sz="1800" b="1" dirty="0">
                <a:solidFill>
                  <a:srgbClr val="C00000"/>
                </a:solidFill>
                <a:latin typeface="Verdana" pitchFamily="34" charset="0"/>
              </a:rPr>
              <a:t>A~~</a:t>
            </a:r>
            <a:endParaRPr lang="ko-KR" altLang="en-US" dirty="0">
              <a:solidFill>
                <a:srgbClr val="C00000"/>
              </a:solidFill>
            </a:endParaRPr>
          </a:p>
        </p:txBody>
      </p:sp>
      <p:sp>
        <p:nvSpPr>
          <p:cNvPr id="20" name="TextBox 19">
            <a:extLst>
              <a:ext uri="{FF2B5EF4-FFF2-40B4-BE49-F238E27FC236}">
                <a16:creationId xmlns:a16="http://schemas.microsoft.com/office/drawing/2014/main" id="{C829CE42-287C-44AA-8E4B-6CA7D190D835}"/>
              </a:ext>
            </a:extLst>
          </p:cNvPr>
          <p:cNvSpPr txBox="1"/>
          <p:nvPr/>
        </p:nvSpPr>
        <p:spPr>
          <a:xfrm>
            <a:off x="4464112" y="3563724"/>
            <a:ext cx="1581034" cy="369332"/>
          </a:xfrm>
          <a:prstGeom prst="rect">
            <a:avLst/>
          </a:prstGeom>
          <a:noFill/>
        </p:spPr>
        <p:txBody>
          <a:bodyPr wrap="square">
            <a:spAutoFit/>
          </a:bodyPr>
          <a:lstStyle/>
          <a:p>
            <a:r>
              <a:rPr lang="en-US" altLang="ko-KR" sz="1800" b="1" dirty="0">
                <a:solidFill>
                  <a:srgbClr val="C00000"/>
                </a:solidFill>
                <a:latin typeface="Verdana" pitchFamily="34" charset="0"/>
              </a:rPr>
              <a:t>B~~</a:t>
            </a:r>
            <a:endParaRPr lang="ko-KR" altLang="en-US" dirty="0">
              <a:solidFill>
                <a:srgbClr val="C00000"/>
              </a:solidFill>
            </a:endParaRPr>
          </a:p>
        </p:txBody>
      </p:sp>
      <p:sp>
        <p:nvSpPr>
          <p:cNvPr id="21" name="TextBox 20">
            <a:extLst>
              <a:ext uri="{FF2B5EF4-FFF2-40B4-BE49-F238E27FC236}">
                <a16:creationId xmlns:a16="http://schemas.microsoft.com/office/drawing/2014/main" id="{093C5DAA-1D88-4978-9FA5-2BE97E01A46A}"/>
              </a:ext>
            </a:extLst>
          </p:cNvPr>
          <p:cNvSpPr txBox="1"/>
          <p:nvPr/>
        </p:nvSpPr>
        <p:spPr>
          <a:xfrm>
            <a:off x="3997507" y="1742425"/>
            <a:ext cx="1581034" cy="369332"/>
          </a:xfrm>
          <a:prstGeom prst="rect">
            <a:avLst/>
          </a:prstGeom>
          <a:noFill/>
        </p:spPr>
        <p:txBody>
          <a:bodyPr wrap="square">
            <a:spAutoFit/>
          </a:bodyPr>
          <a:lstStyle/>
          <a:p>
            <a:r>
              <a:rPr lang="en-US" altLang="ko-KR" b="1" dirty="0">
                <a:solidFill>
                  <a:srgbClr val="C00000"/>
                </a:solidFill>
                <a:latin typeface="Verdana" pitchFamily="34" charset="0"/>
              </a:rPr>
              <a:t>A or B</a:t>
            </a:r>
            <a:endParaRPr lang="ko-KR" altLang="en-US" dirty="0">
              <a:solidFill>
                <a:srgbClr val="C00000"/>
              </a:solidFill>
            </a:endParaRPr>
          </a:p>
        </p:txBody>
      </p:sp>
      <p:cxnSp>
        <p:nvCxnSpPr>
          <p:cNvPr id="22" name="직선 화살표 연결선 21">
            <a:extLst>
              <a:ext uri="{FF2B5EF4-FFF2-40B4-BE49-F238E27FC236}">
                <a16:creationId xmlns:a16="http://schemas.microsoft.com/office/drawing/2014/main" id="{A0F8A2D8-8B7D-4FC0-BE49-0F8B868CA947}"/>
              </a:ext>
            </a:extLst>
          </p:cNvPr>
          <p:cNvCxnSpPr>
            <a:cxnSpLocks/>
          </p:cNvCxnSpPr>
          <p:nvPr/>
        </p:nvCxnSpPr>
        <p:spPr>
          <a:xfrm flipH="1" flipV="1">
            <a:off x="755576" y="2142031"/>
            <a:ext cx="4896544" cy="12824"/>
          </a:xfrm>
          <a:prstGeom prst="straightConnector1">
            <a:avLst/>
          </a:prstGeom>
          <a:ln w="5715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24" name="직선 화살표 연결선 23">
            <a:extLst>
              <a:ext uri="{FF2B5EF4-FFF2-40B4-BE49-F238E27FC236}">
                <a16:creationId xmlns:a16="http://schemas.microsoft.com/office/drawing/2014/main" id="{B190FE6D-23C3-44BB-9924-4B35884FC29B}"/>
              </a:ext>
            </a:extLst>
          </p:cNvPr>
          <p:cNvCxnSpPr>
            <a:cxnSpLocks/>
          </p:cNvCxnSpPr>
          <p:nvPr/>
        </p:nvCxnSpPr>
        <p:spPr>
          <a:xfrm flipH="1" flipV="1">
            <a:off x="5578541" y="1809218"/>
            <a:ext cx="3525383" cy="45906"/>
          </a:xfrm>
          <a:prstGeom prst="straightConnector1">
            <a:avLst/>
          </a:prstGeom>
          <a:ln w="5715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A13C113D-DD7E-4B4C-8C0F-A13D1008361D}"/>
              </a:ext>
            </a:extLst>
          </p:cNvPr>
          <p:cNvCxnSpPr>
            <a:cxnSpLocks/>
          </p:cNvCxnSpPr>
          <p:nvPr/>
        </p:nvCxnSpPr>
        <p:spPr>
          <a:xfrm flipV="1">
            <a:off x="5610831" y="1795932"/>
            <a:ext cx="0" cy="358923"/>
          </a:xfrm>
          <a:prstGeom prst="straightConnector1">
            <a:avLst/>
          </a:prstGeom>
          <a:ln w="5715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AA42012-5894-48DD-A5A7-46DD4D555FD2}"/>
              </a:ext>
            </a:extLst>
          </p:cNvPr>
          <p:cNvSpPr txBox="1"/>
          <p:nvPr/>
        </p:nvSpPr>
        <p:spPr>
          <a:xfrm>
            <a:off x="98922" y="1290297"/>
            <a:ext cx="1008112" cy="646331"/>
          </a:xfrm>
          <a:prstGeom prst="rect">
            <a:avLst/>
          </a:prstGeom>
          <a:noFill/>
        </p:spPr>
        <p:txBody>
          <a:bodyPr wrap="square">
            <a:spAutoFit/>
          </a:bodyPr>
          <a:lstStyle/>
          <a:p>
            <a:r>
              <a:rPr lang="en-US" altLang="ko-KR" sz="1800" b="1" dirty="0">
                <a:solidFill>
                  <a:srgbClr val="FFC000"/>
                </a:solidFill>
                <a:latin typeface="Verdana" pitchFamily="34" charset="0"/>
              </a:rPr>
              <a:t>Topic Intro.</a:t>
            </a:r>
            <a:endParaRPr lang="ko-KR" altLang="en-US" dirty="0">
              <a:solidFill>
                <a:srgbClr val="FFC000"/>
              </a:solidFill>
            </a:endParaRPr>
          </a:p>
        </p:txBody>
      </p:sp>
      <p:cxnSp>
        <p:nvCxnSpPr>
          <p:cNvPr id="31" name="직선 화살표 연결선 30">
            <a:extLst>
              <a:ext uri="{FF2B5EF4-FFF2-40B4-BE49-F238E27FC236}">
                <a16:creationId xmlns:a16="http://schemas.microsoft.com/office/drawing/2014/main" id="{BF9B0472-F769-4348-B6FC-CA67CB058DB5}"/>
              </a:ext>
            </a:extLst>
          </p:cNvPr>
          <p:cNvCxnSpPr>
            <a:cxnSpLocks/>
          </p:cNvCxnSpPr>
          <p:nvPr/>
        </p:nvCxnSpPr>
        <p:spPr>
          <a:xfrm flipV="1">
            <a:off x="7391672" y="2205981"/>
            <a:ext cx="0" cy="358923"/>
          </a:xfrm>
          <a:prstGeom prst="straightConnector1">
            <a:avLst/>
          </a:prstGeom>
          <a:ln w="5715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2" name="직선 화살표 연결선 31">
            <a:extLst>
              <a:ext uri="{FF2B5EF4-FFF2-40B4-BE49-F238E27FC236}">
                <a16:creationId xmlns:a16="http://schemas.microsoft.com/office/drawing/2014/main" id="{0089EF5A-84E1-4B31-A01A-53ADEAD7DF14}"/>
              </a:ext>
            </a:extLst>
          </p:cNvPr>
          <p:cNvCxnSpPr>
            <a:cxnSpLocks/>
          </p:cNvCxnSpPr>
          <p:nvPr/>
        </p:nvCxnSpPr>
        <p:spPr>
          <a:xfrm flipH="1">
            <a:off x="7391674" y="2205981"/>
            <a:ext cx="1712250" cy="0"/>
          </a:xfrm>
          <a:prstGeom prst="straightConnector1">
            <a:avLst/>
          </a:prstGeom>
          <a:ln w="5715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7" name="직선 화살표 연결선 36">
            <a:extLst>
              <a:ext uri="{FF2B5EF4-FFF2-40B4-BE49-F238E27FC236}">
                <a16:creationId xmlns:a16="http://schemas.microsoft.com/office/drawing/2014/main" id="{BAFEC030-70E4-4114-8971-75E34B08A7A1}"/>
              </a:ext>
            </a:extLst>
          </p:cNvPr>
          <p:cNvCxnSpPr>
            <a:cxnSpLocks/>
          </p:cNvCxnSpPr>
          <p:nvPr/>
        </p:nvCxnSpPr>
        <p:spPr>
          <a:xfrm flipV="1">
            <a:off x="6045144" y="3286102"/>
            <a:ext cx="0" cy="358922"/>
          </a:xfrm>
          <a:prstGeom prst="straightConnector1">
            <a:avLst/>
          </a:prstGeom>
          <a:ln w="5715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 name="직선 화살표 연결선 37">
            <a:extLst>
              <a:ext uri="{FF2B5EF4-FFF2-40B4-BE49-F238E27FC236}">
                <a16:creationId xmlns:a16="http://schemas.microsoft.com/office/drawing/2014/main" id="{D55231CD-7E61-418E-9A4D-2F60D8865763}"/>
              </a:ext>
            </a:extLst>
          </p:cNvPr>
          <p:cNvCxnSpPr>
            <a:cxnSpLocks/>
          </p:cNvCxnSpPr>
          <p:nvPr/>
        </p:nvCxnSpPr>
        <p:spPr>
          <a:xfrm flipH="1">
            <a:off x="6045146" y="3284984"/>
            <a:ext cx="3058778" cy="0"/>
          </a:xfrm>
          <a:prstGeom prst="straightConnector1">
            <a:avLst/>
          </a:prstGeom>
          <a:ln w="5715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CFA8F4C-C9F4-40E1-B921-AD69FE191617}"/>
              </a:ext>
            </a:extLst>
          </p:cNvPr>
          <p:cNvSpPr txBox="1"/>
          <p:nvPr/>
        </p:nvSpPr>
        <p:spPr>
          <a:xfrm>
            <a:off x="2551086" y="2113747"/>
            <a:ext cx="1008112" cy="369332"/>
          </a:xfrm>
          <a:prstGeom prst="rect">
            <a:avLst/>
          </a:prstGeom>
          <a:noFill/>
        </p:spPr>
        <p:txBody>
          <a:bodyPr wrap="square">
            <a:spAutoFit/>
          </a:bodyPr>
          <a:lstStyle/>
          <a:p>
            <a:r>
              <a:rPr lang="en-US" altLang="ko-KR" sz="1800" b="1" dirty="0">
                <a:solidFill>
                  <a:srgbClr val="C00000"/>
                </a:solidFill>
                <a:latin typeface="Verdana" pitchFamily="34" charset="0"/>
              </a:rPr>
              <a:t>A~</a:t>
            </a:r>
            <a:endParaRPr lang="ko-KR" altLang="en-US" dirty="0">
              <a:solidFill>
                <a:srgbClr val="C00000"/>
              </a:solidFill>
            </a:endParaRPr>
          </a:p>
        </p:txBody>
      </p:sp>
      <p:sp>
        <p:nvSpPr>
          <p:cNvPr id="43" name="TextBox 42">
            <a:extLst>
              <a:ext uri="{FF2B5EF4-FFF2-40B4-BE49-F238E27FC236}">
                <a16:creationId xmlns:a16="http://schemas.microsoft.com/office/drawing/2014/main" id="{D409C7CB-61E4-46B5-BEF0-83FADA5295D8}"/>
              </a:ext>
            </a:extLst>
          </p:cNvPr>
          <p:cNvSpPr txBox="1"/>
          <p:nvPr/>
        </p:nvSpPr>
        <p:spPr>
          <a:xfrm>
            <a:off x="5666978" y="2504274"/>
            <a:ext cx="1581034" cy="369332"/>
          </a:xfrm>
          <a:prstGeom prst="rect">
            <a:avLst/>
          </a:prstGeom>
          <a:noFill/>
        </p:spPr>
        <p:txBody>
          <a:bodyPr wrap="square">
            <a:spAutoFit/>
          </a:bodyPr>
          <a:lstStyle/>
          <a:p>
            <a:r>
              <a:rPr lang="en-US" altLang="ko-KR" sz="1800" b="1" dirty="0">
                <a:solidFill>
                  <a:srgbClr val="C00000"/>
                </a:solidFill>
                <a:latin typeface="Verdana" pitchFamily="34" charset="0"/>
              </a:rPr>
              <a:t>B~</a:t>
            </a:r>
            <a:endParaRPr lang="ko-KR" altLang="en-US" dirty="0">
              <a:solidFill>
                <a:srgbClr val="C00000"/>
              </a:solidFill>
            </a:endParaRPr>
          </a:p>
        </p:txBody>
      </p:sp>
      <p:sp>
        <p:nvSpPr>
          <p:cNvPr id="44" name="TextBox 43">
            <a:extLst>
              <a:ext uri="{FF2B5EF4-FFF2-40B4-BE49-F238E27FC236}">
                <a16:creationId xmlns:a16="http://schemas.microsoft.com/office/drawing/2014/main" id="{1B4C5526-EEC1-47EC-8EBF-CE67EFFE55AE}"/>
              </a:ext>
            </a:extLst>
          </p:cNvPr>
          <p:cNvSpPr txBox="1"/>
          <p:nvPr/>
        </p:nvSpPr>
        <p:spPr>
          <a:xfrm>
            <a:off x="40076" y="3651955"/>
            <a:ext cx="1581034" cy="369332"/>
          </a:xfrm>
          <a:prstGeom prst="rect">
            <a:avLst/>
          </a:prstGeom>
          <a:noFill/>
        </p:spPr>
        <p:txBody>
          <a:bodyPr wrap="square">
            <a:spAutoFit/>
          </a:bodyPr>
          <a:lstStyle/>
          <a:p>
            <a:r>
              <a:rPr lang="en-US" altLang="ko-KR" sz="1800" b="1" dirty="0">
                <a:solidFill>
                  <a:srgbClr val="FFC000"/>
                </a:solidFill>
                <a:latin typeface="Verdana" pitchFamily="34" charset="0"/>
              </a:rPr>
              <a:t>Summary</a:t>
            </a:r>
            <a:endParaRPr lang="ko-KR" altLang="en-US" dirty="0">
              <a:solidFill>
                <a:srgbClr val="FFC000"/>
              </a:solidFill>
            </a:endParaRPr>
          </a:p>
        </p:txBody>
      </p:sp>
      <p:sp>
        <p:nvSpPr>
          <p:cNvPr id="47" name="TextBox 46">
            <a:extLst>
              <a:ext uri="{FF2B5EF4-FFF2-40B4-BE49-F238E27FC236}">
                <a16:creationId xmlns:a16="http://schemas.microsoft.com/office/drawing/2014/main" id="{4254BB9F-89DD-4E3E-A9E8-C90239E5F02A}"/>
              </a:ext>
            </a:extLst>
          </p:cNvPr>
          <p:cNvSpPr txBox="1"/>
          <p:nvPr/>
        </p:nvSpPr>
        <p:spPr>
          <a:xfrm>
            <a:off x="2819826" y="5801297"/>
            <a:ext cx="4965398" cy="369332"/>
          </a:xfrm>
          <a:prstGeom prst="rect">
            <a:avLst/>
          </a:prstGeom>
          <a:noFill/>
        </p:spPr>
        <p:txBody>
          <a:bodyPr wrap="square">
            <a:spAutoFit/>
          </a:bodyPr>
          <a:lstStyle/>
          <a:p>
            <a:r>
              <a:rPr lang="en-US" altLang="ko-KR" sz="1800" b="1" dirty="0">
                <a:solidFill>
                  <a:srgbClr val="FFC000"/>
                </a:solidFill>
                <a:latin typeface="Verdana" pitchFamily="34" charset="0"/>
              </a:rPr>
              <a:t>Impact or importance of your topic.</a:t>
            </a:r>
            <a:endParaRPr lang="ko-KR" altLang="en-US" dirty="0">
              <a:solidFill>
                <a:srgbClr val="FFC000"/>
              </a:solidFill>
            </a:endParaRPr>
          </a:p>
        </p:txBody>
      </p:sp>
      <p:cxnSp>
        <p:nvCxnSpPr>
          <p:cNvPr id="48" name="직선 화살표 연결선 47">
            <a:extLst>
              <a:ext uri="{FF2B5EF4-FFF2-40B4-BE49-F238E27FC236}">
                <a16:creationId xmlns:a16="http://schemas.microsoft.com/office/drawing/2014/main" id="{FC1DB065-70A5-4578-8663-0DC7D6D1E2EC}"/>
              </a:ext>
            </a:extLst>
          </p:cNvPr>
          <p:cNvCxnSpPr>
            <a:cxnSpLocks/>
          </p:cNvCxnSpPr>
          <p:nvPr/>
        </p:nvCxnSpPr>
        <p:spPr>
          <a:xfrm flipV="1">
            <a:off x="7524328" y="5439604"/>
            <a:ext cx="0" cy="48411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965121F-5943-4199-815E-7BF7397B1757}"/>
              </a:ext>
            </a:extLst>
          </p:cNvPr>
          <p:cNvSpPr txBox="1"/>
          <p:nvPr/>
        </p:nvSpPr>
        <p:spPr>
          <a:xfrm>
            <a:off x="4572000" y="3970547"/>
            <a:ext cx="1656173" cy="369332"/>
          </a:xfrm>
          <a:prstGeom prst="rect">
            <a:avLst/>
          </a:prstGeom>
          <a:noFill/>
        </p:spPr>
        <p:txBody>
          <a:bodyPr wrap="square">
            <a:spAutoFit/>
          </a:bodyPr>
          <a:lstStyle/>
          <a:p>
            <a:r>
              <a:rPr lang="en-US" altLang="ko-KR" sz="1800" b="1" dirty="0">
                <a:solidFill>
                  <a:srgbClr val="C00000"/>
                </a:solidFill>
                <a:latin typeface="Verdana" pitchFamily="34" charset="0"/>
              </a:rPr>
              <a:t>~~C~~</a:t>
            </a:r>
            <a:endParaRPr lang="ko-KR" altLang="en-US" dirty="0">
              <a:solidFill>
                <a:srgbClr val="C00000"/>
              </a:solidFill>
            </a:endParaRPr>
          </a:p>
        </p:txBody>
      </p:sp>
      <p:sp>
        <p:nvSpPr>
          <p:cNvPr id="29" name="TextBox 28">
            <a:extLst>
              <a:ext uri="{FF2B5EF4-FFF2-40B4-BE49-F238E27FC236}">
                <a16:creationId xmlns:a16="http://schemas.microsoft.com/office/drawing/2014/main" id="{3BD1466A-947A-49F0-ADA2-1C5713C08DF4}"/>
              </a:ext>
            </a:extLst>
          </p:cNvPr>
          <p:cNvSpPr txBox="1"/>
          <p:nvPr/>
        </p:nvSpPr>
        <p:spPr>
          <a:xfrm>
            <a:off x="420984" y="6157547"/>
            <a:ext cx="8682940" cy="646331"/>
          </a:xfrm>
          <a:prstGeom prst="rect">
            <a:avLst/>
          </a:prstGeom>
          <a:noFill/>
        </p:spPr>
        <p:txBody>
          <a:bodyPr wrap="square">
            <a:spAutoFit/>
          </a:bodyPr>
          <a:lstStyle/>
          <a:p>
            <a:r>
              <a:rPr lang="en-US" altLang="ko-KR" b="1" dirty="0">
                <a:solidFill>
                  <a:srgbClr val="FFFF00"/>
                </a:solidFill>
                <a:latin typeface="Verdana" pitchFamily="34" charset="0"/>
              </a:rPr>
              <a:t>This is called a “thesis/antithesis/synthesis” model.  The body of the paper expands on and supports your idea.</a:t>
            </a:r>
            <a:endParaRPr lang="ko-KR" altLang="en-US" dirty="0">
              <a:solidFill>
                <a:srgbClr val="FFFF00"/>
              </a:solidFill>
            </a:endParaRPr>
          </a:p>
        </p:txBody>
      </p:sp>
    </p:spTree>
    <p:extLst>
      <p:ext uri="{BB962C8B-B14F-4D97-AF65-F5344CB8AC3E}">
        <p14:creationId xmlns:p14="http://schemas.microsoft.com/office/powerpoint/2010/main" val="3732168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7504" y="188641"/>
            <a:ext cx="8641209" cy="576064"/>
          </a:xfrm>
          <a:prstGeom prst="rect">
            <a:avLst/>
          </a:prstGeom>
          <a:noFill/>
          <a:ln w="9525">
            <a:noFill/>
            <a:miter lim="800000"/>
            <a:headEnd/>
            <a:tailEnd/>
          </a:ln>
        </p:spPr>
        <p:txBody>
          <a:bodyPr bIns="91440" anchor="t"/>
          <a:lstStyle/>
          <a:p>
            <a:r>
              <a:rPr lang="en-US" altLang="ko-KR" sz="3200" b="1" dirty="0">
                <a:latin typeface="Verdana" pitchFamily="34" charset="0"/>
              </a:rPr>
              <a:t>Six Research Tips</a:t>
            </a:r>
            <a:endParaRPr lang="en-US" altLang="ko-KR" sz="3200" b="1" dirty="0">
              <a:solidFill>
                <a:srgbClr val="FFC000"/>
              </a:solidFill>
              <a:latin typeface="Verdana" pitchFamily="34" charset="0"/>
            </a:endParaRPr>
          </a:p>
        </p:txBody>
      </p:sp>
      <p:sp>
        <p:nvSpPr>
          <p:cNvPr id="5" name="Rectangle 3"/>
          <p:cNvSpPr>
            <a:spLocks noChangeArrowheads="1"/>
          </p:cNvSpPr>
          <p:nvPr/>
        </p:nvSpPr>
        <p:spPr bwMode="auto">
          <a:xfrm>
            <a:off x="323528" y="764704"/>
            <a:ext cx="8641209"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4013" indent="-354013">
              <a:spcBef>
                <a:spcPts val="1800"/>
              </a:spcBef>
              <a:buClr>
                <a:schemeClr val="hlink"/>
              </a:buClr>
              <a:buSzPct val="75000"/>
            </a:pPr>
            <a:r>
              <a:rPr lang="en-US" altLang="ko-KR" sz="2000" b="1" dirty="0">
                <a:solidFill>
                  <a:srgbClr val="FFC000"/>
                </a:solidFill>
                <a:latin typeface="Verdana" pitchFamily="34" charset="0"/>
              </a:rPr>
              <a:t>a)</a:t>
            </a:r>
            <a:r>
              <a:rPr lang="en-US" altLang="ko-KR" sz="2000" b="1" dirty="0">
                <a:latin typeface="Verdana" pitchFamily="34" charset="0"/>
              </a:rPr>
              <a:t>	Use the databases on the </a:t>
            </a:r>
            <a:r>
              <a:rPr lang="en-US" altLang="ko-KR" sz="2000" b="1" dirty="0" err="1">
                <a:latin typeface="Verdana" pitchFamily="34" charset="0"/>
              </a:rPr>
              <a:t>Ewha</a:t>
            </a:r>
            <a:r>
              <a:rPr lang="en-US" altLang="ko-KR" sz="2000" b="1" dirty="0">
                <a:latin typeface="Verdana" pitchFamily="34" charset="0"/>
              </a:rPr>
              <a:t> Library website, also Google Scholar (scholar.google.com). Try different combinations of key words to see what results you get.</a:t>
            </a:r>
          </a:p>
          <a:p>
            <a:pPr marL="354013" indent="-354013">
              <a:spcBef>
                <a:spcPts val="1800"/>
              </a:spcBef>
              <a:buClr>
                <a:schemeClr val="hlink"/>
              </a:buClr>
              <a:buSzPct val="75000"/>
            </a:pPr>
            <a:r>
              <a:rPr lang="en-US" altLang="ko-KR" sz="2000" b="1" dirty="0">
                <a:solidFill>
                  <a:srgbClr val="FFC000"/>
                </a:solidFill>
                <a:latin typeface="Verdana" pitchFamily="34" charset="0"/>
              </a:rPr>
              <a:t>b)	</a:t>
            </a:r>
            <a:r>
              <a:rPr lang="en-US" altLang="ko-KR" sz="2000" b="1" dirty="0">
                <a:latin typeface="Verdana" pitchFamily="34" charset="0"/>
              </a:rPr>
              <a:t>The most useful papers will be ones that you disagree with. If there is a scholar arguing for something you disagree with, your whole thesis can center around your own view and develop evidence to support your view.</a:t>
            </a:r>
          </a:p>
          <a:p>
            <a:pPr marL="354013" indent="-354013">
              <a:spcBef>
                <a:spcPts val="1800"/>
              </a:spcBef>
              <a:buClr>
                <a:schemeClr val="hlink"/>
              </a:buClr>
              <a:buSzPct val="75000"/>
            </a:pPr>
            <a:r>
              <a:rPr lang="en-US" altLang="ko-KR" sz="2000" b="1" dirty="0">
                <a:solidFill>
                  <a:srgbClr val="FFC000"/>
                </a:solidFill>
                <a:latin typeface="Verdana" pitchFamily="34" charset="0"/>
              </a:rPr>
              <a:t>c)</a:t>
            </a:r>
            <a:r>
              <a:rPr lang="en-US" altLang="ko-KR" sz="2000" b="1" dirty="0">
                <a:latin typeface="Verdana" pitchFamily="34" charset="0"/>
              </a:rPr>
              <a:t>	Probably you will find some people who support your view too. Hopefully they won’t say exactly the same things you wanted to say. To avoid that trap, be sure you think about your own ideas first and develop an idea you </a:t>
            </a:r>
            <a:r>
              <a:rPr lang="en-US" altLang="ko-KR" sz="2000" b="1" i="1" dirty="0">
                <a:latin typeface="Verdana" pitchFamily="34" charset="0"/>
              </a:rPr>
              <a:t>think</a:t>
            </a:r>
            <a:r>
              <a:rPr lang="en-US" altLang="ko-KR" sz="2000" b="1" dirty="0">
                <a:latin typeface="Verdana" pitchFamily="34" charset="0"/>
              </a:rPr>
              <a:t> will be new before you start research.</a:t>
            </a:r>
          </a:p>
          <a:p>
            <a:pPr marL="354013" indent="-354013">
              <a:spcBef>
                <a:spcPts val="1800"/>
              </a:spcBef>
              <a:buClr>
                <a:schemeClr val="hlink"/>
              </a:buClr>
              <a:buSzPct val="75000"/>
            </a:pPr>
            <a:r>
              <a:rPr lang="en-US" altLang="ko-KR" sz="2000" b="1" dirty="0">
                <a:solidFill>
                  <a:srgbClr val="FFC000"/>
                </a:solidFill>
                <a:latin typeface="Verdana" pitchFamily="34" charset="0"/>
              </a:rPr>
              <a:t>d)</a:t>
            </a:r>
            <a:r>
              <a:rPr lang="en-US" altLang="ko-KR" sz="2000" b="1" dirty="0">
                <a:latin typeface="Verdana" pitchFamily="34" charset="0"/>
              </a:rPr>
              <a:t>	Ask AI to help you find sources and ideas. For example, if you want to write about the movie </a:t>
            </a:r>
            <a:r>
              <a:rPr lang="en-US" altLang="ko-KR" sz="2000" b="1" i="1" dirty="0">
                <a:latin typeface="Verdana" pitchFamily="34" charset="0"/>
              </a:rPr>
              <a:t>F1</a:t>
            </a:r>
            <a:r>
              <a:rPr lang="en-US" altLang="ko-KR" sz="2000" b="1" dirty="0">
                <a:latin typeface="Verdana" pitchFamily="34" charset="0"/>
              </a:rPr>
              <a:t>, you could ask AI something like this: “What are some aspects of film theory that movie critics of </a:t>
            </a:r>
            <a:r>
              <a:rPr lang="en-US" altLang="ko-KR" sz="2000" b="1" i="1" dirty="0">
                <a:latin typeface="Verdana" pitchFamily="34" charset="0"/>
              </a:rPr>
              <a:t>F1</a:t>
            </a:r>
            <a:r>
              <a:rPr lang="en-US" altLang="ko-KR" sz="2000" b="1" dirty="0">
                <a:latin typeface="Verdana" pitchFamily="34" charset="0"/>
              </a:rPr>
              <a:t> have discussed. Where can I find academic papers about those theories?”</a:t>
            </a:r>
          </a:p>
        </p:txBody>
      </p:sp>
    </p:spTree>
    <p:extLst>
      <p:ext uri="{BB962C8B-B14F-4D97-AF65-F5344CB8AC3E}">
        <p14:creationId xmlns:p14="http://schemas.microsoft.com/office/powerpoint/2010/main" val="528676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7504" y="188641"/>
            <a:ext cx="8641209" cy="576064"/>
          </a:xfrm>
          <a:prstGeom prst="rect">
            <a:avLst/>
          </a:prstGeom>
          <a:noFill/>
          <a:ln w="9525">
            <a:noFill/>
            <a:miter lim="800000"/>
            <a:headEnd/>
            <a:tailEnd/>
          </a:ln>
        </p:spPr>
        <p:txBody>
          <a:bodyPr bIns="91440" anchor="t"/>
          <a:lstStyle/>
          <a:p>
            <a:r>
              <a:rPr lang="en-US" altLang="ko-KR" sz="3200" b="1" dirty="0">
                <a:latin typeface="Verdana" pitchFamily="34" charset="0"/>
              </a:rPr>
              <a:t>Six Research Tips</a:t>
            </a:r>
            <a:endParaRPr lang="en-US" altLang="ko-KR" sz="3200" b="1" dirty="0">
              <a:solidFill>
                <a:srgbClr val="FFC000"/>
              </a:solidFill>
              <a:latin typeface="Verdana" pitchFamily="34" charset="0"/>
            </a:endParaRPr>
          </a:p>
        </p:txBody>
      </p:sp>
      <p:sp>
        <p:nvSpPr>
          <p:cNvPr id="5" name="Rectangle 3"/>
          <p:cNvSpPr>
            <a:spLocks noChangeArrowheads="1"/>
          </p:cNvSpPr>
          <p:nvPr/>
        </p:nvSpPr>
        <p:spPr bwMode="auto">
          <a:xfrm>
            <a:off x="323528" y="764704"/>
            <a:ext cx="8641209"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4013" indent="-354013">
              <a:spcBef>
                <a:spcPts val="1800"/>
              </a:spcBef>
              <a:buClr>
                <a:schemeClr val="hlink"/>
              </a:buClr>
              <a:buSzPct val="75000"/>
            </a:pPr>
            <a:r>
              <a:rPr lang="en-US" altLang="ko-KR" sz="2000" b="1" dirty="0">
                <a:solidFill>
                  <a:srgbClr val="FFC000"/>
                </a:solidFill>
                <a:latin typeface="Verdana" pitchFamily="34" charset="0"/>
              </a:rPr>
              <a:t>e)</a:t>
            </a:r>
            <a:r>
              <a:rPr lang="en-US" altLang="ko-KR" sz="2000" b="1" dirty="0">
                <a:latin typeface="Verdana" pitchFamily="34" charset="0"/>
              </a:rPr>
              <a:t>	Useful sources for papers on literary works don’t even need to mention that particular work.</a:t>
            </a:r>
          </a:p>
          <a:p>
            <a:pPr marL="354013" indent="-354013">
              <a:spcBef>
                <a:spcPts val="1800"/>
              </a:spcBef>
              <a:buClr>
                <a:schemeClr val="hlink"/>
              </a:buClr>
              <a:buSzPct val="75000"/>
            </a:pPr>
            <a:r>
              <a:rPr lang="en-US" altLang="ko-KR" sz="2000" b="1" dirty="0">
                <a:latin typeface="Verdana" pitchFamily="34" charset="0"/>
              </a:rPr>
              <a:t>		For example, thinking more about </a:t>
            </a:r>
            <a:r>
              <a:rPr lang="en-US" altLang="ko-KR" sz="2000" b="1" i="1" dirty="0">
                <a:latin typeface="Verdana" pitchFamily="34" charset="0"/>
              </a:rPr>
              <a:t>F1</a:t>
            </a:r>
            <a:r>
              <a:rPr lang="en-US" altLang="ko-KR" sz="2000" b="1" dirty="0">
                <a:latin typeface="Verdana" pitchFamily="34" charset="0"/>
              </a:rPr>
              <a:t>, suppose you want to argue that </a:t>
            </a:r>
            <a:r>
              <a:rPr lang="en-US" altLang="ko-KR" sz="2000" b="1" i="1" dirty="0">
                <a:latin typeface="Verdana" pitchFamily="34" charset="0"/>
              </a:rPr>
              <a:t>F1</a:t>
            </a:r>
            <a:r>
              <a:rPr lang="en-US" altLang="ko-KR" sz="2000" b="1" dirty="0">
                <a:latin typeface="Verdana" pitchFamily="34" charset="0"/>
              </a:rPr>
              <a:t> makes a constructive critique of toxic masculinity. (This is a controversy that critics discuss about that film—I checked!) You should read a couple of reviews that discuss these issues (and cite those reviews in your paper). But, it may be as useful or even more useful to do search for papers that focus on more general topics like “portrayals of masculinity in American film and TV” or “American stereotypes of masculinity” or “changing views of masculinity in America” or “sociological analysis of toxic masculinity,” etc.</a:t>
            </a:r>
          </a:p>
          <a:p>
            <a:pPr marL="354013" indent="-354013">
              <a:spcBef>
                <a:spcPts val="1800"/>
              </a:spcBef>
              <a:buClr>
                <a:schemeClr val="hlink"/>
              </a:buClr>
              <a:buSzPct val="75000"/>
            </a:pPr>
            <a:r>
              <a:rPr lang="en-US" altLang="ko-KR" sz="2000" b="1" dirty="0">
                <a:solidFill>
                  <a:srgbClr val="FFC000"/>
                </a:solidFill>
                <a:latin typeface="Verdana" pitchFamily="34" charset="0"/>
              </a:rPr>
              <a:t>f)</a:t>
            </a:r>
            <a:r>
              <a:rPr lang="en-US" altLang="ko-KR" sz="2000" b="1" dirty="0">
                <a:latin typeface="Verdana" pitchFamily="34" charset="0"/>
              </a:rPr>
              <a:t>	You need 5 academic sources—but it’s probably enough to find 2–3 that really connect to what you want to say and just throw in small details from 2–3 more.</a:t>
            </a:r>
          </a:p>
        </p:txBody>
      </p:sp>
    </p:spTree>
    <p:extLst>
      <p:ext uri="{BB962C8B-B14F-4D97-AF65-F5344CB8AC3E}">
        <p14:creationId xmlns:p14="http://schemas.microsoft.com/office/powerpoint/2010/main" val="3845383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61764" y="257502"/>
            <a:ext cx="8502907" cy="633418"/>
          </a:xfrm>
          <a:prstGeom prst="rect">
            <a:avLst/>
          </a:prstGeom>
          <a:noFill/>
          <a:ln w="9525">
            <a:noFill/>
            <a:miter lim="800000"/>
            <a:headEnd/>
            <a:tailEnd/>
          </a:ln>
        </p:spPr>
        <p:txBody>
          <a:bodyPr bIns="91440" anchor="t"/>
          <a:lstStyle/>
          <a:p>
            <a:r>
              <a:rPr lang="en-US" altLang="ko-KR" sz="3200" b="1" dirty="0">
                <a:latin typeface="Verdana" pitchFamily="34" charset="0"/>
              </a:rPr>
              <a:t>Avoiding Plagiarism: </a:t>
            </a:r>
            <a:r>
              <a:rPr lang="en-US" altLang="ko-KR" sz="3200" b="1">
                <a:latin typeface="Verdana" pitchFamily="34" charset="0"/>
              </a:rPr>
              <a:t>The Guidelines</a:t>
            </a:r>
            <a:endParaRPr lang="en-US" altLang="ko-KR" sz="3200" b="1" dirty="0">
              <a:latin typeface="Verdana" pitchFamily="34" charset="0"/>
            </a:endParaRPr>
          </a:p>
        </p:txBody>
      </p:sp>
      <p:pic>
        <p:nvPicPr>
          <p:cNvPr id="5" name="그림 4">
            <a:extLst>
              <a:ext uri="{FF2B5EF4-FFF2-40B4-BE49-F238E27FC236}">
                <a16:creationId xmlns:a16="http://schemas.microsoft.com/office/drawing/2014/main" id="{13195BD2-7DF8-46AF-ACC1-BECE45CEF86D}"/>
              </a:ext>
            </a:extLst>
          </p:cNvPr>
          <p:cNvPicPr>
            <a:picLocks noChangeAspect="1"/>
          </p:cNvPicPr>
          <p:nvPr/>
        </p:nvPicPr>
        <p:blipFill>
          <a:blip r:embed="rId2"/>
          <a:stretch>
            <a:fillRect/>
          </a:stretch>
        </p:blipFill>
        <p:spPr>
          <a:xfrm>
            <a:off x="161764" y="1052736"/>
            <a:ext cx="8892480" cy="1890760"/>
          </a:xfrm>
          <a:prstGeom prst="rect">
            <a:avLst/>
          </a:prstGeom>
        </p:spPr>
      </p:pic>
    </p:spTree>
    <p:extLst>
      <p:ext uri="{BB962C8B-B14F-4D97-AF65-F5344CB8AC3E}">
        <p14:creationId xmlns:p14="http://schemas.microsoft.com/office/powerpoint/2010/main" val="2742446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61764" y="257502"/>
            <a:ext cx="8502907" cy="633418"/>
          </a:xfrm>
          <a:prstGeom prst="rect">
            <a:avLst/>
          </a:prstGeom>
          <a:noFill/>
          <a:ln w="9525">
            <a:noFill/>
            <a:miter lim="800000"/>
            <a:headEnd/>
            <a:tailEnd/>
          </a:ln>
        </p:spPr>
        <p:txBody>
          <a:bodyPr bIns="91440" anchor="t"/>
          <a:lstStyle/>
          <a:p>
            <a:r>
              <a:rPr lang="en-US" altLang="ko-KR" sz="3200" b="1" dirty="0">
                <a:latin typeface="Verdana" pitchFamily="34" charset="0"/>
              </a:rPr>
              <a:t>Avoiding Plagiarism: The Guidelines</a:t>
            </a:r>
          </a:p>
        </p:txBody>
      </p:sp>
      <p:pic>
        <p:nvPicPr>
          <p:cNvPr id="5" name="그림 4">
            <a:extLst>
              <a:ext uri="{FF2B5EF4-FFF2-40B4-BE49-F238E27FC236}">
                <a16:creationId xmlns:a16="http://schemas.microsoft.com/office/drawing/2014/main" id="{13195BD2-7DF8-46AF-ACC1-BECE45CEF86D}"/>
              </a:ext>
            </a:extLst>
          </p:cNvPr>
          <p:cNvPicPr>
            <a:picLocks noChangeAspect="1"/>
          </p:cNvPicPr>
          <p:nvPr/>
        </p:nvPicPr>
        <p:blipFill>
          <a:blip r:embed="rId2"/>
          <a:stretch>
            <a:fillRect/>
          </a:stretch>
        </p:blipFill>
        <p:spPr>
          <a:xfrm>
            <a:off x="161764" y="1052736"/>
            <a:ext cx="8892480" cy="1890760"/>
          </a:xfrm>
          <a:prstGeom prst="rect">
            <a:avLst/>
          </a:prstGeom>
        </p:spPr>
      </p:pic>
      <p:sp>
        <p:nvSpPr>
          <p:cNvPr id="7" name="Rectangle 3">
            <a:extLst>
              <a:ext uri="{FF2B5EF4-FFF2-40B4-BE49-F238E27FC236}">
                <a16:creationId xmlns:a16="http://schemas.microsoft.com/office/drawing/2014/main" id="{B223EBFB-FBB9-4544-91CF-22D7B1EDCC49}"/>
              </a:ext>
            </a:extLst>
          </p:cNvPr>
          <p:cNvSpPr>
            <a:spLocks noChangeArrowheads="1"/>
          </p:cNvSpPr>
          <p:nvPr/>
        </p:nvSpPr>
        <p:spPr bwMode="auto">
          <a:xfrm>
            <a:off x="133696" y="3284984"/>
            <a:ext cx="8764985" cy="2016224"/>
          </a:xfrm>
          <a:prstGeom prst="rect">
            <a:avLst/>
          </a:prstGeom>
          <a:solidFill>
            <a:schemeClr val="bg1"/>
          </a:solidFill>
          <a:ln>
            <a:noFill/>
          </a:ln>
          <a:extLst/>
        </p:spPr>
        <p:txBody>
          <a:bodyPr/>
          <a:lstStyle/>
          <a:p>
            <a:pPr latinLnBrk="0">
              <a:spcBef>
                <a:spcPts val="1200"/>
              </a:spcBef>
              <a:buClr>
                <a:schemeClr val="hlink"/>
              </a:buClr>
              <a:buSzPct val="75000"/>
            </a:pPr>
            <a:r>
              <a:rPr lang="en-US" altLang="ko-KR" sz="2000" b="1" dirty="0">
                <a:solidFill>
                  <a:srgbClr val="FFC000"/>
                </a:solidFill>
                <a:latin typeface="Verdana" pitchFamily="34" charset="0"/>
              </a:rPr>
              <a:t>    I would actually call this a rule—not just a guideline. If you make a small mistake, you won’t fail automatically. But, even with no intention to cheat, if you make many mistakes—or big mistakes—you will fail.  So, learn how to cite other people’s ideas if you don’t know already.</a:t>
            </a:r>
          </a:p>
        </p:txBody>
      </p:sp>
    </p:spTree>
    <p:extLst>
      <p:ext uri="{BB962C8B-B14F-4D97-AF65-F5344CB8AC3E}">
        <p14:creationId xmlns:p14="http://schemas.microsoft.com/office/powerpoint/2010/main" val="918821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61764" y="257502"/>
            <a:ext cx="8502907" cy="633418"/>
          </a:xfrm>
          <a:prstGeom prst="rect">
            <a:avLst/>
          </a:prstGeom>
          <a:noFill/>
          <a:ln w="9525">
            <a:noFill/>
            <a:miter lim="800000"/>
            <a:headEnd/>
            <a:tailEnd/>
          </a:ln>
        </p:spPr>
        <p:txBody>
          <a:bodyPr bIns="91440" anchor="t"/>
          <a:lstStyle/>
          <a:p>
            <a:r>
              <a:rPr lang="en-US" altLang="ko-KR" sz="3200" b="1" dirty="0">
                <a:latin typeface="Verdana" pitchFamily="34" charset="0"/>
              </a:rPr>
              <a:t>The thesis writing guidelines help.</a:t>
            </a:r>
          </a:p>
        </p:txBody>
      </p:sp>
      <p:pic>
        <p:nvPicPr>
          <p:cNvPr id="4" name="그림 3">
            <a:extLst>
              <a:ext uri="{FF2B5EF4-FFF2-40B4-BE49-F238E27FC236}">
                <a16:creationId xmlns:a16="http://schemas.microsoft.com/office/drawing/2014/main" id="{71415AAD-5B60-4CBB-AA97-568852A1D420}"/>
              </a:ext>
            </a:extLst>
          </p:cNvPr>
          <p:cNvPicPr>
            <a:picLocks noChangeAspect="1"/>
          </p:cNvPicPr>
          <p:nvPr/>
        </p:nvPicPr>
        <p:blipFill>
          <a:blip r:embed="rId2"/>
          <a:stretch>
            <a:fillRect/>
          </a:stretch>
        </p:blipFill>
        <p:spPr>
          <a:xfrm>
            <a:off x="233772" y="890920"/>
            <a:ext cx="8676456" cy="3211415"/>
          </a:xfrm>
          <a:prstGeom prst="rect">
            <a:avLst/>
          </a:prstGeom>
        </p:spPr>
      </p:pic>
      <p:pic>
        <p:nvPicPr>
          <p:cNvPr id="5" name="그림 4">
            <a:extLst>
              <a:ext uri="{FF2B5EF4-FFF2-40B4-BE49-F238E27FC236}">
                <a16:creationId xmlns:a16="http://schemas.microsoft.com/office/drawing/2014/main" id="{01836B2E-12EC-4D99-B619-872BF63B33CF}"/>
              </a:ext>
            </a:extLst>
          </p:cNvPr>
          <p:cNvPicPr>
            <a:picLocks noChangeAspect="1"/>
          </p:cNvPicPr>
          <p:nvPr/>
        </p:nvPicPr>
        <p:blipFill>
          <a:blip r:embed="rId3"/>
          <a:stretch>
            <a:fillRect/>
          </a:stretch>
        </p:blipFill>
        <p:spPr>
          <a:xfrm>
            <a:off x="341784" y="4323770"/>
            <a:ext cx="8460432" cy="2276728"/>
          </a:xfrm>
          <a:prstGeom prst="rect">
            <a:avLst/>
          </a:prstGeom>
        </p:spPr>
      </p:pic>
    </p:spTree>
    <p:extLst>
      <p:ext uri="{BB962C8B-B14F-4D97-AF65-F5344CB8AC3E}">
        <p14:creationId xmlns:p14="http://schemas.microsoft.com/office/powerpoint/2010/main" val="3570883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61764" y="188640"/>
            <a:ext cx="8502907" cy="795234"/>
          </a:xfrm>
          <a:prstGeom prst="rect">
            <a:avLst/>
          </a:prstGeom>
          <a:noFill/>
          <a:ln w="9525">
            <a:noFill/>
            <a:miter lim="800000"/>
            <a:headEnd/>
            <a:tailEnd/>
          </a:ln>
        </p:spPr>
        <p:txBody>
          <a:bodyPr bIns="91440" anchor="t"/>
          <a:lstStyle/>
          <a:p>
            <a:r>
              <a:rPr lang="en-US" altLang="ko-KR" sz="2400" b="1" dirty="0">
                <a:latin typeface="Verdana" pitchFamily="34" charset="0"/>
              </a:rPr>
              <a:t>Actually, in-text citation is more difficult for most people.  Learn to write this way.</a:t>
            </a:r>
          </a:p>
        </p:txBody>
      </p:sp>
      <p:pic>
        <p:nvPicPr>
          <p:cNvPr id="3" name="그림 2">
            <a:extLst>
              <a:ext uri="{FF2B5EF4-FFF2-40B4-BE49-F238E27FC236}">
                <a16:creationId xmlns:a16="http://schemas.microsoft.com/office/drawing/2014/main" id="{04EB70E5-FD71-4965-AC7E-707E1917106F}"/>
              </a:ext>
            </a:extLst>
          </p:cNvPr>
          <p:cNvPicPr>
            <a:picLocks noChangeAspect="1"/>
          </p:cNvPicPr>
          <p:nvPr/>
        </p:nvPicPr>
        <p:blipFill>
          <a:blip r:embed="rId2"/>
          <a:stretch>
            <a:fillRect/>
          </a:stretch>
        </p:blipFill>
        <p:spPr>
          <a:xfrm>
            <a:off x="1835696" y="1124744"/>
            <a:ext cx="7170800" cy="5544863"/>
          </a:xfrm>
          <a:prstGeom prst="rect">
            <a:avLst/>
          </a:prstGeom>
        </p:spPr>
      </p:pic>
    </p:spTree>
    <p:extLst>
      <p:ext uri="{BB962C8B-B14F-4D97-AF65-F5344CB8AC3E}">
        <p14:creationId xmlns:p14="http://schemas.microsoft.com/office/powerpoint/2010/main" val="131681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188640"/>
            <a:ext cx="8569201" cy="576064"/>
          </a:xfrm>
          <a:prstGeom prst="rect">
            <a:avLst/>
          </a:prstGeom>
          <a:noFill/>
          <a:ln w="9525">
            <a:noFill/>
            <a:miter lim="800000"/>
            <a:headEnd/>
            <a:tailEnd/>
          </a:ln>
        </p:spPr>
        <p:txBody>
          <a:bodyPr bIns="91440" anchor="t"/>
          <a:lstStyle/>
          <a:p>
            <a:r>
              <a:rPr lang="en-US" altLang="ko-KR" sz="3200" b="1" dirty="0">
                <a:latin typeface="Verdana" pitchFamily="34" charset="0"/>
              </a:rPr>
              <a:t>Contents</a:t>
            </a:r>
            <a:r>
              <a:rPr lang="ko-KR" altLang="en-US" sz="3200" b="1" dirty="0">
                <a:latin typeface="Verdana" pitchFamily="34" charset="0"/>
              </a:rPr>
              <a:t> </a:t>
            </a:r>
            <a:r>
              <a:rPr lang="en-US" altLang="ko-KR" sz="3200" b="1" dirty="0">
                <a:latin typeface="Verdana" pitchFamily="34" charset="0"/>
              </a:rPr>
              <a:t>of</a:t>
            </a:r>
            <a:r>
              <a:rPr lang="ko-KR" altLang="en-US" sz="3200" b="1" dirty="0">
                <a:latin typeface="Verdana" pitchFamily="34" charset="0"/>
              </a:rPr>
              <a:t> </a:t>
            </a:r>
            <a:r>
              <a:rPr lang="en-US" altLang="ko-KR" sz="3200" b="1" dirty="0">
                <a:latin typeface="Verdana" pitchFamily="34" charset="0"/>
              </a:rPr>
              <a:t>the</a:t>
            </a:r>
            <a:r>
              <a:rPr lang="ko-KR" altLang="en-US" sz="3200" b="1" dirty="0">
                <a:latin typeface="Verdana" pitchFamily="34" charset="0"/>
              </a:rPr>
              <a:t> </a:t>
            </a:r>
            <a:r>
              <a:rPr lang="en-US" altLang="ko-KR" sz="3200" b="1" dirty="0">
                <a:latin typeface="Verdana" pitchFamily="34" charset="0"/>
              </a:rPr>
              <a:t>Talk</a:t>
            </a:r>
          </a:p>
        </p:txBody>
      </p:sp>
      <p:sp>
        <p:nvSpPr>
          <p:cNvPr id="5" name="Rectangle 3"/>
          <p:cNvSpPr>
            <a:spLocks noChangeArrowheads="1"/>
          </p:cNvSpPr>
          <p:nvPr/>
        </p:nvSpPr>
        <p:spPr bwMode="auto">
          <a:xfrm>
            <a:off x="395536" y="980728"/>
            <a:ext cx="8424935"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4988" indent="-534988">
              <a:spcBef>
                <a:spcPts val="1800"/>
              </a:spcBef>
              <a:buClr>
                <a:schemeClr val="hlink"/>
              </a:buClr>
              <a:buSzPct val="75000"/>
            </a:pPr>
            <a:r>
              <a:rPr lang="en-US" altLang="ko-KR" sz="2200" b="1" dirty="0">
                <a:solidFill>
                  <a:srgbClr val="FFC000"/>
                </a:solidFill>
                <a:latin typeface="Verdana" pitchFamily="34" charset="0"/>
              </a:rPr>
              <a:t>1)</a:t>
            </a:r>
            <a:r>
              <a:rPr lang="en-US" altLang="ko-KR" sz="2200" b="1" dirty="0">
                <a:latin typeface="Verdana" pitchFamily="34" charset="0"/>
              </a:rPr>
              <a:t>	The Thesis Writing Process</a:t>
            </a:r>
          </a:p>
          <a:p>
            <a:pPr marL="534988" indent="-534988">
              <a:spcBef>
                <a:spcPts val="1800"/>
              </a:spcBef>
              <a:buClr>
                <a:schemeClr val="hlink"/>
              </a:buClr>
              <a:buSzPct val="75000"/>
            </a:pPr>
            <a:r>
              <a:rPr lang="en-US" altLang="ko-KR" sz="2200" b="1" dirty="0">
                <a:solidFill>
                  <a:srgbClr val="FFC000"/>
                </a:solidFill>
                <a:latin typeface="Verdana" pitchFamily="34" charset="0"/>
              </a:rPr>
              <a:t>2)	</a:t>
            </a:r>
            <a:r>
              <a:rPr lang="en-US" altLang="ko-KR" sz="2200" b="1" dirty="0">
                <a:latin typeface="Verdana" pitchFamily="34" charset="0"/>
              </a:rPr>
              <a:t>Research Tips</a:t>
            </a:r>
          </a:p>
          <a:p>
            <a:pPr marL="534988" indent="-534988">
              <a:spcBef>
                <a:spcPts val="1800"/>
              </a:spcBef>
              <a:buClr>
                <a:schemeClr val="hlink"/>
              </a:buClr>
              <a:buSzPct val="75000"/>
            </a:pPr>
            <a:r>
              <a:rPr lang="en-US" altLang="ko-KR" sz="2200" b="1" dirty="0">
                <a:solidFill>
                  <a:srgbClr val="FFC000"/>
                </a:solidFill>
                <a:latin typeface="Verdana" pitchFamily="34" charset="0"/>
              </a:rPr>
              <a:t>3)</a:t>
            </a:r>
            <a:r>
              <a:rPr lang="en-US" altLang="ko-KR" sz="2200" b="1" dirty="0">
                <a:latin typeface="Verdana" pitchFamily="34" charset="0"/>
              </a:rPr>
              <a:t>	Avoiding Plagiarism</a:t>
            </a:r>
          </a:p>
          <a:p>
            <a:pPr marL="534988" indent="-534988">
              <a:spcBef>
                <a:spcPts val="1800"/>
              </a:spcBef>
              <a:buClr>
                <a:schemeClr val="hlink"/>
              </a:buClr>
              <a:buSzPct val="75000"/>
            </a:pPr>
            <a:r>
              <a:rPr lang="en-US" altLang="ko-KR" sz="2200" b="1" dirty="0">
                <a:solidFill>
                  <a:srgbClr val="FFC000"/>
                </a:solidFill>
                <a:latin typeface="Verdana" pitchFamily="34" charset="0"/>
              </a:rPr>
              <a:t>4)</a:t>
            </a:r>
            <a:r>
              <a:rPr lang="en-US" altLang="ko-KR" sz="2200" b="1" dirty="0">
                <a:latin typeface="Verdana" pitchFamily="34" charset="0"/>
              </a:rPr>
              <a:t>	Q&amp;A</a:t>
            </a:r>
          </a:p>
        </p:txBody>
      </p:sp>
    </p:spTree>
    <p:extLst>
      <p:ext uri="{BB962C8B-B14F-4D97-AF65-F5344CB8AC3E}">
        <p14:creationId xmlns:p14="http://schemas.microsoft.com/office/powerpoint/2010/main" val="3660288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61764" y="188640"/>
            <a:ext cx="8844732" cy="633418"/>
          </a:xfrm>
          <a:prstGeom prst="rect">
            <a:avLst/>
          </a:prstGeom>
          <a:noFill/>
          <a:ln w="9525">
            <a:noFill/>
            <a:miter lim="800000"/>
            <a:headEnd/>
            <a:tailEnd/>
          </a:ln>
        </p:spPr>
        <p:txBody>
          <a:bodyPr bIns="91440" anchor="t"/>
          <a:lstStyle/>
          <a:p>
            <a:r>
              <a:rPr lang="en-US" altLang="ko-KR" sz="2400" b="1" dirty="0">
                <a:latin typeface="Verdana" pitchFamily="34" charset="0"/>
              </a:rPr>
              <a:t>And, read the sample papers. (These are done in the latest style—so they are reliable about format.)</a:t>
            </a:r>
          </a:p>
        </p:txBody>
      </p:sp>
      <p:pic>
        <p:nvPicPr>
          <p:cNvPr id="4" name="그림 3">
            <a:extLst>
              <a:ext uri="{FF2B5EF4-FFF2-40B4-BE49-F238E27FC236}">
                <a16:creationId xmlns:a16="http://schemas.microsoft.com/office/drawing/2014/main" id="{B617F30B-F7E4-42B4-84BD-12BB779085F5}"/>
              </a:ext>
            </a:extLst>
          </p:cNvPr>
          <p:cNvPicPr>
            <a:picLocks noChangeAspect="1"/>
          </p:cNvPicPr>
          <p:nvPr/>
        </p:nvPicPr>
        <p:blipFill>
          <a:blip r:embed="rId2"/>
          <a:stretch>
            <a:fillRect/>
          </a:stretch>
        </p:blipFill>
        <p:spPr>
          <a:xfrm>
            <a:off x="989856" y="1196752"/>
            <a:ext cx="7164288" cy="2923636"/>
          </a:xfrm>
          <a:prstGeom prst="rect">
            <a:avLst/>
          </a:prstGeom>
        </p:spPr>
      </p:pic>
      <p:pic>
        <p:nvPicPr>
          <p:cNvPr id="3" name="그림 2">
            <a:extLst>
              <a:ext uri="{FF2B5EF4-FFF2-40B4-BE49-F238E27FC236}">
                <a16:creationId xmlns:a16="http://schemas.microsoft.com/office/drawing/2014/main" id="{B5A9D138-B4AA-4ADA-9AE3-1C8E48BD7D0D}"/>
              </a:ext>
            </a:extLst>
          </p:cNvPr>
          <p:cNvPicPr>
            <a:picLocks noChangeAspect="1"/>
          </p:cNvPicPr>
          <p:nvPr/>
        </p:nvPicPr>
        <p:blipFill>
          <a:blip r:embed="rId3"/>
          <a:stretch>
            <a:fillRect/>
          </a:stretch>
        </p:blipFill>
        <p:spPr>
          <a:xfrm>
            <a:off x="665820" y="4388285"/>
            <a:ext cx="7812360" cy="2212213"/>
          </a:xfrm>
          <a:prstGeom prst="rect">
            <a:avLst/>
          </a:prstGeom>
        </p:spPr>
      </p:pic>
    </p:spTree>
    <p:extLst>
      <p:ext uri="{BB962C8B-B14F-4D97-AF65-F5344CB8AC3E}">
        <p14:creationId xmlns:p14="http://schemas.microsoft.com/office/powerpoint/2010/main" val="2718135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7504" y="188641"/>
            <a:ext cx="8641209" cy="576064"/>
          </a:xfrm>
          <a:prstGeom prst="rect">
            <a:avLst/>
          </a:prstGeom>
          <a:noFill/>
          <a:ln w="9525">
            <a:noFill/>
            <a:miter lim="800000"/>
            <a:headEnd/>
            <a:tailEnd/>
          </a:ln>
        </p:spPr>
        <p:txBody>
          <a:bodyPr bIns="91440" anchor="t"/>
          <a:lstStyle/>
          <a:p>
            <a:r>
              <a:rPr lang="en-US" altLang="ko-KR" sz="3200" b="1" dirty="0">
                <a:latin typeface="Verdana" pitchFamily="34" charset="0"/>
              </a:rPr>
              <a:t>Quick Quiz: Do you need to cite?</a:t>
            </a:r>
            <a:endParaRPr lang="en-US" altLang="ko-KR" sz="3200" b="1" dirty="0">
              <a:solidFill>
                <a:srgbClr val="FFC000"/>
              </a:solidFill>
              <a:latin typeface="Verdana" pitchFamily="34" charset="0"/>
            </a:endParaRPr>
          </a:p>
        </p:txBody>
      </p:sp>
      <p:sp>
        <p:nvSpPr>
          <p:cNvPr id="5" name="Rectangle 3"/>
          <p:cNvSpPr>
            <a:spLocks noChangeArrowheads="1"/>
          </p:cNvSpPr>
          <p:nvPr/>
        </p:nvSpPr>
        <p:spPr bwMode="auto">
          <a:xfrm>
            <a:off x="323528" y="908720"/>
            <a:ext cx="8641209"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4013" indent="-354013">
              <a:spcBef>
                <a:spcPts val="1800"/>
              </a:spcBef>
              <a:buClr>
                <a:schemeClr val="hlink"/>
              </a:buClr>
              <a:buSzPct val="75000"/>
            </a:pPr>
            <a:r>
              <a:rPr lang="en-US" altLang="ko-KR" sz="2000" b="1" dirty="0">
                <a:solidFill>
                  <a:srgbClr val="FFC000"/>
                </a:solidFill>
                <a:latin typeface="Verdana" pitchFamily="34" charset="0"/>
              </a:rPr>
              <a:t>a)</a:t>
            </a:r>
            <a:r>
              <a:rPr lang="en-US" altLang="ko-KR" sz="2000" b="1" dirty="0">
                <a:latin typeface="Verdana" pitchFamily="34" charset="0"/>
              </a:rPr>
              <a:t>	You copy a paragraph of general background information about the main activities of early 20</a:t>
            </a:r>
            <a:r>
              <a:rPr lang="en-US" altLang="ko-KR" sz="2000" b="1" baseline="30000" dirty="0">
                <a:latin typeface="Verdana" pitchFamily="34" charset="0"/>
              </a:rPr>
              <a:t>th</a:t>
            </a:r>
            <a:r>
              <a:rPr lang="en-US" altLang="ko-KR" sz="2000" b="1" dirty="0">
                <a:latin typeface="Verdana" pitchFamily="34" charset="0"/>
              </a:rPr>
              <a:t> century feminists in Britain from Wikipedia as part of a paper on the effects of World War I on feminism.</a:t>
            </a:r>
          </a:p>
          <a:p>
            <a:pPr marL="354013" indent="-354013">
              <a:spcBef>
                <a:spcPts val="1800"/>
              </a:spcBef>
              <a:buClr>
                <a:schemeClr val="hlink"/>
              </a:buClr>
              <a:buSzPct val="75000"/>
            </a:pPr>
            <a:r>
              <a:rPr lang="en-US" altLang="ko-KR" sz="2000" b="1" dirty="0">
                <a:solidFill>
                  <a:srgbClr val="FFC000"/>
                </a:solidFill>
                <a:latin typeface="Verdana" pitchFamily="34" charset="0"/>
              </a:rPr>
              <a:t>b)	</a:t>
            </a:r>
            <a:r>
              <a:rPr lang="en-US" altLang="ko-KR" sz="2000" b="1" dirty="0">
                <a:latin typeface="Verdana" pitchFamily="34" charset="0"/>
              </a:rPr>
              <a:t>You state that the late 19</a:t>
            </a:r>
            <a:r>
              <a:rPr lang="en-US" altLang="ko-KR" sz="2000" b="1" baseline="30000" dirty="0">
                <a:latin typeface="Verdana" pitchFamily="34" charset="0"/>
              </a:rPr>
              <a:t>th</a:t>
            </a:r>
            <a:r>
              <a:rPr lang="en-US" altLang="ko-KR" sz="2000" b="1" dirty="0">
                <a:latin typeface="Verdana" pitchFamily="34" charset="0"/>
              </a:rPr>
              <a:t> century in the U.S. was called the “Gilded Age” because there were many super-rich people who publicly displayed their wealth as part of your introduction to a paper on </a:t>
            </a:r>
            <a:r>
              <a:rPr lang="en-US" altLang="ko-KR" sz="2000" b="1" i="1" dirty="0">
                <a:latin typeface="Verdana" pitchFamily="34" charset="0"/>
              </a:rPr>
              <a:t>The Age of Innocence</a:t>
            </a:r>
            <a:r>
              <a:rPr lang="en-US" altLang="ko-KR" sz="2000" b="1" dirty="0">
                <a:latin typeface="Verdana" pitchFamily="34" charset="0"/>
              </a:rPr>
              <a:t>.</a:t>
            </a:r>
          </a:p>
          <a:p>
            <a:pPr marL="354013" indent="-354013">
              <a:spcBef>
                <a:spcPts val="1800"/>
              </a:spcBef>
              <a:buClr>
                <a:schemeClr val="hlink"/>
              </a:buClr>
              <a:buSzPct val="75000"/>
            </a:pPr>
            <a:r>
              <a:rPr lang="en-US" altLang="ko-KR" sz="2000" b="1" dirty="0">
                <a:solidFill>
                  <a:srgbClr val="FFC000"/>
                </a:solidFill>
                <a:latin typeface="Verdana" pitchFamily="34" charset="0"/>
              </a:rPr>
              <a:t>c)</a:t>
            </a:r>
            <a:r>
              <a:rPr lang="en-US" altLang="ko-KR" sz="2000" b="1" dirty="0">
                <a:latin typeface="Verdana" pitchFamily="34" charset="0"/>
              </a:rPr>
              <a:t>	You read a paper about the development of Charles Dickens’ style from early to late novels and use the general plan of the paper to categorize your analysis of stylistic innovations in </a:t>
            </a:r>
            <a:r>
              <a:rPr lang="en-US" altLang="ko-KR" sz="2000" b="1" i="1" dirty="0">
                <a:latin typeface="Verdana" pitchFamily="34" charset="0"/>
              </a:rPr>
              <a:t>The Mystery of Edwin </a:t>
            </a:r>
            <a:r>
              <a:rPr lang="en-US" altLang="ko-KR" sz="2000" b="1" i="1" dirty="0" err="1">
                <a:latin typeface="Verdana" pitchFamily="34" charset="0"/>
              </a:rPr>
              <a:t>Drood</a:t>
            </a:r>
            <a:r>
              <a:rPr lang="en-US" altLang="ko-KR" sz="2000" b="1" dirty="0">
                <a:latin typeface="Verdana" pitchFamily="34" charset="0"/>
              </a:rPr>
              <a:t>.</a:t>
            </a:r>
          </a:p>
          <a:p>
            <a:pPr marL="354013" indent="-354013">
              <a:spcBef>
                <a:spcPts val="1800"/>
              </a:spcBef>
              <a:buClr>
                <a:schemeClr val="hlink"/>
              </a:buClr>
              <a:buSzPct val="75000"/>
            </a:pPr>
            <a:r>
              <a:rPr lang="en-US" altLang="ko-KR" sz="2000" b="1" dirty="0">
                <a:solidFill>
                  <a:srgbClr val="FFC000"/>
                </a:solidFill>
                <a:latin typeface="Verdana" pitchFamily="34" charset="0"/>
              </a:rPr>
              <a:t>d)</a:t>
            </a:r>
            <a:r>
              <a:rPr lang="en-US" altLang="ko-KR" sz="2000" b="1" dirty="0">
                <a:latin typeface="Verdana" pitchFamily="34" charset="0"/>
              </a:rPr>
              <a:t>	A professor mentioned in class that the poems of Alfred Tennyson outsold the Bible in the late Victorian age. You mention that information in a paper about the public concept of the role of poetry in the 19</a:t>
            </a:r>
            <a:r>
              <a:rPr lang="en-US" altLang="ko-KR" sz="2000" b="1" baseline="30000" dirty="0">
                <a:latin typeface="Verdana" pitchFamily="34" charset="0"/>
              </a:rPr>
              <a:t>th</a:t>
            </a:r>
            <a:r>
              <a:rPr lang="en-US" altLang="ko-KR" sz="2000" b="1" dirty="0">
                <a:latin typeface="Verdana" pitchFamily="34" charset="0"/>
              </a:rPr>
              <a:t> century.</a:t>
            </a:r>
          </a:p>
        </p:txBody>
      </p:sp>
    </p:spTree>
    <p:extLst>
      <p:ext uri="{BB962C8B-B14F-4D97-AF65-F5344CB8AC3E}">
        <p14:creationId xmlns:p14="http://schemas.microsoft.com/office/powerpoint/2010/main" val="3820926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7504" y="188641"/>
            <a:ext cx="8641209" cy="576064"/>
          </a:xfrm>
          <a:prstGeom prst="rect">
            <a:avLst/>
          </a:prstGeom>
          <a:noFill/>
          <a:ln w="9525">
            <a:noFill/>
            <a:miter lim="800000"/>
            <a:headEnd/>
            <a:tailEnd/>
          </a:ln>
        </p:spPr>
        <p:txBody>
          <a:bodyPr bIns="91440" anchor="t"/>
          <a:lstStyle/>
          <a:p>
            <a:r>
              <a:rPr lang="en-US" altLang="ko-KR" sz="3200" b="1" dirty="0">
                <a:latin typeface="Verdana" pitchFamily="34" charset="0"/>
              </a:rPr>
              <a:t>Quick Quiz: Do you need to cite?</a:t>
            </a:r>
            <a:endParaRPr lang="en-US" altLang="ko-KR" sz="3200" b="1" dirty="0">
              <a:solidFill>
                <a:srgbClr val="FFC000"/>
              </a:solidFill>
              <a:latin typeface="Verdana" pitchFamily="34" charset="0"/>
            </a:endParaRPr>
          </a:p>
        </p:txBody>
      </p:sp>
      <p:sp>
        <p:nvSpPr>
          <p:cNvPr id="5" name="Rectangle 3"/>
          <p:cNvSpPr>
            <a:spLocks noChangeArrowheads="1"/>
          </p:cNvSpPr>
          <p:nvPr/>
        </p:nvSpPr>
        <p:spPr bwMode="auto">
          <a:xfrm>
            <a:off x="323528" y="908720"/>
            <a:ext cx="8641209"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4013" indent="-354013">
              <a:spcBef>
                <a:spcPts val="1800"/>
              </a:spcBef>
              <a:buClr>
                <a:schemeClr val="hlink"/>
              </a:buClr>
              <a:buSzPct val="75000"/>
            </a:pPr>
            <a:r>
              <a:rPr lang="en-US" altLang="ko-KR" sz="2000" b="1" dirty="0">
                <a:solidFill>
                  <a:srgbClr val="FFC000"/>
                </a:solidFill>
                <a:latin typeface="Verdana" pitchFamily="34" charset="0"/>
              </a:rPr>
              <a:t>a)</a:t>
            </a:r>
            <a:r>
              <a:rPr lang="en-US" altLang="ko-KR" sz="2000" b="1" dirty="0">
                <a:latin typeface="Verdana" pitchFamily="34" charset="0"/>
              </a:rPr>
              <a:t>	You copy a paragraph of general background information about the main activities of early 20</a:t>
            </a:r>
            <a:r>
              <a:rPr lang="en-US" altLang="ko-KR" sz="2000" b="1" baseline="30000" dirty="0">
                <a:latin typeface="Verdana" pitchFamily="34" charset="0"/>
              </a:rPr>
              <a:t>th</a:t>
            </a:r>
            <a:r>
              <a:rPr lang="en-US" altLang="ko-KR" sz="2000" b="1" dirty="0">
                <a:latin typeface="Verdana" pitchFamily="34" charset="0"/>
              </a:rPr>
              <a:t> century feminists in Britain from Wikipedia as part of a paper on the effects of World War I on feminism.</a:t>
            </a:r>
          </a:p>
          <a:p>
            <a:pPr marL="354013" indent="-354013">
              <a:spcBef>
                <a:spcPts val="1800"/>
              </a:spcBef>
              <a:buClr>
                <a:schemeClr val="hlink"/>
              </a:buClr>
              <a:buSzPct val="75000"/>
            </a:pPr>
            <a:r>
              <a:rPr lang="en-US" altLang="ko-KR" sz="2000" b="1" dirty="0">
                <a:solidFill>
                  <a:srgbClr val="FFC000"/>
                </a:solidFill>
                <a:latin typeface="Verdana" pitchFamily="34" charset="0"/>
              </a:rPr>
              <a:t>b)	</a:t>
            </a:r>
            <a:r>
              <a:rPr lang="en-US" altLang="ko-KR" sz="2000" b="1" dirty="0">
                <a:latin typeface="Verdana" pitchFamily="34" charset="0"/>
              </a:rPr>
              <a:t>You state that the late 19</a:t>
            </a:r>
            <a:r>
              <a:rPr lang="en-US" altLang="ko-KR" sz="2000" b="1" baseline="30000" dirty="0">
                <a:latin typeface="Verdana" pitchFamily="34" charset="0"/>
              </a:rPr>
              <a:t>th</a:t>
            </a:r>
            <a:r>
              <a:rPr lang="en-US" altLang="ko-KR" sz="2000" b="1" dirty="0">
                <a:latin typeface="Verdana" pitchFamily="34" charset="0"/>
              </a:rPr>
              <a:t> century in the U.S. was called the “Gilded Age” because there were many super-rich people who publicly displayed their wealth as part of your introduction to a paper on </a:t>
            </a:r>
            <a:r>
              <a:rPr lang="en-US" altLang="ko-KR" sz="2000" b="1" i="1" dirty="0">
                <a:latin typeface="Verdana" pitchFamily="34" charset="0"/>
              </a:rPr>
              <a:t>The Age of Innocence</a:t>
            </a:r>
            <a:r>
              <a:rPr lang="en-US" altLang="ko-KR" sz="2000" b="1" dirty="0">
                <a:latin typeface="Verdana" pitchFamily="34" charset="0"/>
              </a:rPr>
              <a:t>.</a:t>
            </a:r>
          </a:p>
          <a:p>
            <a:pPr marL="354013" indent="-354013">
              <a:spcBef>
                <a:spcPts val="1800"/>
              </a:spcBef>
              <a:buClr>
                <a:schemeClr val="hlink"/>
              </a:buClr>
              <a:buSzPct val="75000"/>
            </a:pPr>
            <a:r>
              <a:rPr lang="en-US" altLang="ko-KR" sz="2000" b="1" dirty="0">
                <a:solidFill>
                  <a:srgbClr val="FFC000"/>
                </a:solidFill>
                <a:latin typeface="Verdana" pitchFamily="34" charset="0"/>
              </a:rPr>
              <a:t>c)</a:t>
            </a:r>
            <a:r>
              <a:rPr lang="en-US" altLang="ko-KR" sz="2000" b="1" dirty="0">
                <a:latin typeface="Verdana" pitchFamily="34" charset="0"/>
              </a:rPr>
              <a:t>	You read a paper about the development of Charles Dickens’ style from early to late novels and use the general plan of the paper to categorize your analysis of stylistic innovations in </a:t>
            </a:r>
            <a:r>
              <a:rPr lang="en-US" altLang="ko-KR" sz="2000" b="1" i="1" dirty="0">
                <a:latin typeface="Verdana" pitchFamily="34" charset="0"/>
              </a:rPr>
              <a:t>The Mystery of Edwin </a:t>
            </a:r>
            <a:r>
              <a:rPr lang="en-US" altLang="ko-KR" sz="2000" b="1" i="1" dirty="0" err="1">
                <a:latin typeface="Verdana" pitchFamily="34" charset="0"/>
              </a:rPr>
              <a:t>Drood</a:t>
            </a:r>
            <a:r>
              <a:rPr lang="en-US" altLang="ko-KR" sz="2000" b="1" dirty="0">
                <a:latin typeface="Verdana" pitchFamily="34" charset="0"/>
              </a:rPr>
              <a:t>.</a:t>
            </a:r>
          </a:p>
          <a:p>
            <a:pPr marL="354013" indent="-354013">
              <a:spcBef>
                <a:spcPts val="1800"/>
              </a:spcBef>
              <a:buClr>
                <a:schemeClr val="hlink"/>
              </a:buClr>
              <a:buSzPct val="75000"/>
            </a:pPr>
            <a:r>
              <a:rPr lang="en-US" altLang="ko-KR" sz="2000" b="1" dirty="0">
                <a:solidFill>
                  <a:srgbClr val="FFC000"/>
                </a:solidFill>
                <a:latin typeface="Verdana" pitchFamily="34" charset="0"/>
              </a:rPr>
              <a:t>d)</a:t>
            </a:r>
            <a:r>
              <a:rPr lang="en-US" altLang="ko-KR" sz="2000" b="1" dirty="0">
                <a:latin typeface="Verdana" pitchFamily="34" charset="0"/>
              </a:rPr>
              <a:t>	A professor mentioned in class that the poems of Alfred Tennyson outsold the Bible in the late Victorian age. You mention that information in a paper about the public concept of the role of poetry in the 19</a:t>
            </a:r>
            <a:r>
              <a:rPr lang="en-US" altLang="ko-KR" sz="2000" b="1" baseline="30000" dirty="0">
                <a:latin typeface="Verdana" pitchFamily="34" charset="0"/>
              </a:rPr>
              <a:t>th</a:t>
            </a:r>
            <a:r>
              <a:rPr lang="en-US" altLang="ko-KR" sz="2000" b="1" dirty="0">
                <a:latin typeface="Verdana" pitchFamily="34" charset="0"/>
              </a:rPr>
              <a:t> century.</a:t>
            </a:r>
          </a:p>
        </p:txBody>
      </p:sp>
      <p:sp>
        <p:nvSpPr>
          <p:cNvPr id="3" name="직사각형 2">
            <a:extLst>
              <a:ext uri="{FF2B5EF4-FFF2-40B4-BE49-F238E27FC236}">
                <a16:creationId xmlns:a16="http://schemas.microsoft.com/office/drawing/2014/main" id="{CCDBEA46-FBDA-4B95-82CC-9B0BCCFCE105}"/>
              </a:ext>
            </a:extLst>
          </p:cNvPr>
          <p:cNvSpPr/>
          <p:nvPr/>
        </p:nvSpPr>
        <p:spPr>
          <a:xfrm>
            <a:off x="97672" y="1484784"/>
            <a:ext cx="644728" cy="369332"/>
          </a:xfrm>
          <a:prstGeom prst="rect">
            <a:avLst/>
          </a:prstGeom>
        </p:spPr>
        <p:txBody>
          <a:bodyPr wrap="none">
            <a:spAutoFit/>
          </a:bodyPr>
          <a:lstStyle/>
          <a:p>
            <a:r>
              <a:rPr lang="en-US" b="1" dirty="0">
                <a:solidFill>
                  <a:srgbClr val="FFC000"/>
                </a:solidFill>
                <a:latin typeface="Verdana" pitchFamily="34" charset="0"/>
              </a:rPr>
              <a:t>Yes</a:t>
            </a:r>
            <a:endParaRPr lang="en-US" dirty="0"/>
          </a:p>
        </p:txBody>
      </p:sp>
      <p:sp>
        <p:nvSpPr>
          <p:cNvPr id="6" name="직사각형 5">
            <a:extLst>
              <a:ext uri="{FF2B5EF4-FFF2-40B4-BE49-F238E27FC236}">
                <a16:creationId xmlns:a16="http://schemas.microsoft.com/office/drawing/2014/main" id="{FFB7AF03-84E9-4674-AE34-B7AAC00B04E4}"/>
              </a:ext>
            </a:extLst>
          </p:cNvPr>
          <p:cNvSpPr/>
          <p:nvPr/>
        </p:nvSpPr>
        <p:spPr>
          <a:xfrm>
            <a:off x="26746" y="4437112"/>
            <a:ext cx="644728" cy="369332"/>
          </a:xfrm>
          <a:prstGeom prst="rect">
            <a:avLst/>
          </a:prstGeom>
        </p:spPr>
        <p:txBody>
          <a:bodyPr wrap="none">
            <a:spAutoFit/>
          </a:bodyPr>
          <a:lstStyle/>
          <a:p>
            <a:r>
              <a:rPr lang="en-US" b="1" dirty="0">
                <a:solidFill>
                  <a:srgbClr val="FFC000"/>
                </a:solidFill>
                <a:latin typeface="Verdana" pitchFamily="34" charset="0"/>
              </a:rPr>
              <a:t>Yes</a:t>
            </a:r>
            <a:endParaRPr lang="en-US" dirty="0"/>
          </a:p>
        </p:txBody>
      </p:sp>
      <p:sp>
        <p:nvSpPr>
          <p:cNvPr id="7" name="직사각형 6">
            <a:extLst>
              <a:ext uri="{FF2B5EF4-FFF2-40B4-BE49-F238E27FC236}">
                <a16:creationId xmlns:a16="http://schemas.microsoft.com/office/drawing/2014/main" id="{F26B5362-14C3-40E1-A72B-A72A257F39D6}"/>
              </a:ext>
            </a:extLst>
          </p:cNvPr>
          <p:cNvSpPr/>
          <p:nvPr/>
        </p:nvSpPr>
        <p:spPr>
          <a:xfrm>
            <a:off x="26746" y="5764614"/>
            <a:ext cx="644728" cy="369332"/>
          </a:xfrm>
          <a:prstGeom prst="rect">
            <a:avLst/>
          </a:prstGeom>
        </p:spPr>
        <p:txBody>
          <a:bodyPr wrap="none">
            <a:spAutoFit/>
          </a:bodyPr>
          <a:lstStyle/>
          <a:p>
            <a:r>
              <a:rPr lang="en-US" b="1" dirty="0">
                <a:solidFill>
                  <a:srgbClr val="FFC000"/>
                </a:solidFill>
                <a:latin typeface="Verdana" pitchFamily="34" charset="0"/>
              </a:rPr>
              <a:t>Yes</a:t>
            </a:r>
            <a:endParaRPr lang="en-US" dirty="0"/>
          </a:p>
        </p:txBody>
      </p:sp>
      <p:sp>
        <p:nvSpPr>
          <p:cNvPr id="8" name="직사각형 7">
            <a:extLst>
              <a:ext uri="{FF2B5EF4-FFF2-40B4-BE49-F238E27FC236}">
                <a16:creationId xmlns:a16="http://schemas.microsoft.com/office/drawing/2014/main" id="{E6E5E591-1DDE-45DE-9720-E4E0918C0623}"/>
              </a:ext>
            </a:extLst>
          </p:cNvPr>
          <p:cNvSpPr/>
          <p:nvPr/>
        </p:nvSpPr>
        <p:spPr>
          <a:xfrm>
            <a:off x="77357" y="2960948"/>
            <a:ext cx="538930" cy="369332"/>
          </a:xfrm>
          <a:prstGeom prst="rect">
            <a:avLst/>
          </a:prstGeom>
        </p:spPr>
        <p:txBody>
          <a:bodyPr wrap="none">
            <a:spAutoFit/>
          </a:bodyPr>
          <a:lstStyle/>
          <a:p>
            <a:r>
              <a:rPr lang="en-US" b="1" dirty="0">
                <a:solidFill>
                  <a:srgbClr val="FFFF00"/>
                </a:solidFill>
                <a:latin typeface="Verdana" pitchFamily="34" charset="0"/>
              </a:rPr>
              <a:t>No</a:t>
            </a:r>
            <a:endParaRPr lang="en-US" dirty="0">
              <a:solidFill>
                <a:srgbClr val="FFFF00"/>
              </a:solidFill>
            </a:endParaRPr>
          </a:p>
        </p:txBody>
      </p:sp>
    </p:spTree>
    <p:extLst>
      <p:ext uri="{BB962C8B-B14F-4D97-AF65-F5344CB8AC3E}">
        <p14:creationId xmlns:p14="http://schemas.microsoft.com/office/powerpoint/2010/main" val="148769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7504" y="188641"/>
            <a:ext cx="8641209" cy="576064"/>
          </a:xfrm>
          <a:prstGeom prst="rect">
            <a:avLst/>
          </a:prstGeom>
          <a:noFill/>
          <a:ln w="9525">
            <a:noFill/>
            <a:miter lim="800000"/>
            <a:headEnd/>
            <a:tailEnd/>
          </a:ln>
        </p:spPr>
        <p:txBody>
          <a:bodyPr bIns="91440" anchor="t"/>
          <a:lstStyle/>
          <a:p>
            <a:r>
              <a:rPr lang="en-US" altLang="ko-KR" sz="3200" b="1" dirty="0">
                <a:latin typeface="Verdana" pitchFamily="34" charset="0"/>
              </a:rPr>
              <a:t>Q&amp;A</a:t>
            </a:r>
            <a:endParaRPr lang="en-US" altLang="ko-KR" sz="3200" b="1" dirty="0">
              <a:solidFill>
                <a:srgbClr val="FFC000"/>
              </a:solidFill>
              <a:latin typeface="Verdana" pitchFamily="34" charset="0"/>
            </a:endParaRPr>
          </a:p>
        </p:txBody>
      </p:sp>
    </p:spTree>
    <p:extLst>
      <p:ext uri="{BB962C8B-B14F-4D97-AF65-F5344CB8AC3E}">
        <p14:creationId xmlns:p14="http://schemas.microsoft.com/office/powerpoint/2010/main" val="1316511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0AA4A12-37DD-415E-A37B-B39DBCB40693}"/>
              </a:ext>
            </a:extLst>
          </p:cNvPr>
          <p:cNvSpPr txBox="1">
            <a:spLocks noChangeArrowheads="1"/>
          </p:cNvSpPr>
          <p:nvPr/>
        </p:nvSpPr>
        <p:spPr bwMode="auto">
          <a:xfrm>
            <a:off x="683568" y="3328086"/>
            <a:ext cx="36004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5000"/>
              <a:buFont typeface="Wingdings" pitchFamily="2" charset="2"/>
              <a:buChar char="l"/>
              <a:defRPr kumimoji="1" sz="3200">
                <a:solidFill>
                  <a:schemeClr val="tx1"/>
                </a:solidFill>
                <a:latin typeface="굴림" pitchFamily="34" charset="-127"/>
                <a:ea typeface="굴림" pitchFamily="34" charset="-127"/>
              </a:defRPr>
            </a:lvl1pPr>
            <a:lvl2pPr marL="742950" indent="-285750" eaLnBrk="0" hangingPunct="0">
              <a:spcBef>
                <a:spcPct val="20000"/>
              </a:spcBef>
              <a:buClr>
                <a:schemeClr val="tx2"/>
              </a:buClr>
              <a:buSzPct val="75000"/>
              <a:buFont typeface="Wingdings" pitchFamily="2" charset="2"/>
              <a:buChar char="l"/>
              <a:defRPr kumimoji="1" sz="2800">
                <a:solidFill>
                  <a:schemeClr val="tx1"/>
                </a:solidFill>
                <a:latin typeface="굴림" pitchFamily="34" charset="-127"/>
                <a:ea typeface="굴림" pitchFamily="34" charset="-127"/>
              </a:defRPr>
            </a:lvl2pPr>
            <a:lvl3pPr marL="1143000" indent="-228600" eaLnBrk="0" hangingPunct="0">
              <a:spcBef>
                <a:spcPct val="20000"/>
              </a:spcBef>
              <a:buClr>
                <a:schemeClr val="accent2"/>
              </a:buClr>
              <a:buSzPct val="75000"/>
              <a:buFont typeface="Wingdings" pitchFamily="2" charset="2"/>
              <a:buChar char="l"/>
              <a:defRPr kumimoji="1" sz="2400">
                <a:solidFill>
                  <a:schemeClr val="tx1"/>
                </a:solidFill>
                <a:latin typeface="굴림" pitchFamily="34" charset="-127"/>
                <a:ea typeface="굴림" pitchFamily="34" charset="-127"/>
              </a:defRPr>
            </a:lvl3pPr>
            <a:lvl4pPr marL="1600200" indent="-228600" eaLnBrk="0" hangingPunct="0">
              <a:spcBef>
                <a:spcPct val="20000"/>
              </a:spcBef>
              <a:buClr>
                <a:schemeClr val="folHlink"/>
              </a:buClr>
              <a:buSzPct val="75000"/>
              <a:buFont typeface="Wingdings" pitchFamily="2" charset="2"/>
              <a:buChar char="l"/>
              <a:defRPr kumimoji="1" sz="2000">
                <a:solidFill>
                  <a:schemeClr val="tx1"/>
                </a:solidFill>
                <a:latin typeface="굴림" pitchFamily="34" charset="-127"/>
                <a:ea typeface="굴림" pitchFamily="34" charset="-127"/>
              </a:defRPr>
            </a:lvl4pPr>
            <a:lvl5pPr marL="2057400" indent="-228600" eaLnBrk="0" hangingPunct="0">
              <a:spcBef>
                <a:spcPct val="20000"/>
              </a:spcBef>
              <a:buClr>
                <a:schemeClr val="tx1"/>
              </a:buClr>
              <a:buSzPct val="75000"/>
              <a:buFont typeface="Wingdings" pitchFamily="2" charset="2"/>
              <a:buChar char="l"/>
              <a:defRPr kumimoji="1" sz="2000">
                <a:solidFill>
                  <a:schemeClr val="tx1"/>
                </a:solidFill>
                <a:latin typeface="굴림" pitchFamily="34" charset="-127"/>
                <a:ea typeface="굴림" pitchFamily="34" charset="-127"/>
              </a:defRPr>
            </a:lvl5pPr>
            <a:lvl6pPr marL="2514600" indent="-228600" eaLnBrk="0" fontAlgn="base" latinLnBrk="1" hangingPunct="0">
              <a:spcBef>
                <a:spcPct val="20000"/>
              </a:spcBef>
              <a:spcAft>
                <a:spcPct val="0"/>
              </a:spcAft>
              <a:buClr>
                <a:schemeClr val="tx1"/>
              </a:buClr>
              <a:buSzPct val="75000"/>
              <a:buFont typeface="Wingdings" pitchFamily="2" charset="2"/>
              <a:buChar char="l"/>
              <a:defRPr kumimoji="1" sz="2000">
                <a:solidFill>
                  <a:schemeClr val="tx1"/>
                </a:solidFill>
                <a:latin typeface="굴림" pitchFamily="34" charset="-127"/>
                <a:ea typeface="굴림" pitchFamily="34" charset="-127"/>
              </a:defRPr>
            </a:lvl6pPr>
            <a:lvl7pPr marL="2971800" indent="-228600" eaLnBrk="0" fontAlgn="base" latinLnBrk="1" hangingPunct="0">
              <a:spcBef>
                <a:spcPct val="20000"/>
              </a:spcBef>
              <a:spcAft>
                <a:spcPct val="0"/>
              </a:spcAft>
              <a:buClr>
                <a:schemeClr val="tx1"/>
              </a:buClr>
              <a:buSzPct val="75000"/>
              <a:buFont typeface="Wingdings" pitchFamily="2" charset="2"/>
              <a:buChar char="l"/>
              <a:defRPr kumimoji="1" sz="2000">
                <a:solidFill>
                  <a:schemeClr val="tx1"/>
                </a:solidFill>
                <a:latin typeface="굴림" pitchFamily="34" charset="-127"/>
                <a:ea typeface="굴림" pitchFamily="34" charset="-127"/>
              </a:defRPr>
            </a:lvl7pPr>
            <a:lvl8pPr marL="3429000" indent="-228600" eaLnBrk="0" fontAlgn="base" latinLnBrk="1" hangingPunct="0">
              <a:spcBef>
                <a:spcPct val="20000"/>
              </a:spcBef>
              <a:spcAft>
                <a:spcPct val="0"/>
              </a:spcAft>
              <a:buClr>
                <a:schemeClr val="tx1"/>
              </a:buClr>
              <a:buSzPct val="75000"/>
              <a:buFont typeface="Wingdings" pitchFamily="2" charset="2"/>
              <a:buChar char="l"/>
              <a:defRPr kumimoji="1" sz="2000">
                <a:solidFill>
                  <a:schemeClr val="tx1"/>
                </a:solidFill>
                <a:latin typeface="굴림" pitchFamily="34" charset="-127"/>
                <a:ea typeface="굴림" pitchFamily="34" charset="-127"/>
              </a:defRPr>
            </a:lvl8pPr>
            <a:lvl9pPr marL="3886200" indent="-228600" eaLnBrk="0" fontAlgn="base" latinLnBrk="1" hangingPunct="0">
              <a:spcBef>
                <a:spcPct val="20000"/>
              </a:spcBef>
              <a:spcAft>
                <a:spcPct val="0"/>
              </a:spcAft>
              <a:buClr>
                <a:schemeClr val="tx1"/>
              </a:buClr>
              <a:buSzPct val="75000"/>
              <a:buFont typeface="Wingdings" pitchFamily="2" charset="2"/>
              <a:buChar char="l"/>
              <a:defRPr kumimoji="1" sz="2000">
                <a:solidFill>
                  <a:schemeClr val="tx1"/>
                </a:solidFill>
                <a:latin typeface="굴림" pitchFamily="34" charset="-127"/>
                <a:ea typeface="굴림" pitchFamily="34" charset="-127"/>
              </a:defRPr>
            </a:lvl9pPr>
          </a:lstStyle>
          <a:p>
            <a:pPr eaLnBrk="1" hangingPunct="1">
              <a:spcBef>
                <a:spcPct val="50000"/>
              </a:spcBef>
              <a:buClrTx/>
              <a:buSzTx/>
              <a:buFontTx/>
              <a:buNone/>
            </a:pPr>
            <a:r>
              <a:rPr lang="en-US" altLang="ko-KR" sz="5400" b="1" dirty="0">
                <a:latin typeface="Verdana" pitchFamily="34" charset="0"/>
              </a:rPr>
              <a:t>Good Luck</a:t>
            </a:r>
            <a:r>
              <a:rPr lang="en-US" altLang="ko-KR" sz="5400" b="1" dirty="0">
                <a:solidFill>
                  <a:srgbClr val="FFC000"/>
                </a:solidFill>
                <a:latin typeface="Verdana" pitchFamily="34" charset="0"/>
              </a:rPr>
              <a:t>!</a:t>
            </a:r>
            <a:endParaRPr lang="en-US" altLang="ko-KR" sz="2000" b="1" dirty="0">
              <a:solidFill>
                <a:srgbClr val="FFC000"/>
              </a:solidFill>
              <a:latin typeface="Verdana" pitchFamily="34" charset="0"/>
            </a:endParaRPr>
          </a:p>
        </p:txBody>
      </p:sp>
      <p:pic>
        <p:nvPicPr>
          <p:cNvPr id="6" name="Picture 3">
            <a:extLst>
              <a:ext uri="{FF2B5EF4-FFF2-40B4-BE49-F238E27FC236}">
                <a16:creationId xmlns:a16="http://schemas.microsoft.com/office/drawing/2014/main" id="{200234F6-60C9-47C6-8429-FF52428B51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71107">
            <a:off x="5313217" y="2576796"/>
            <a:ext cx="2831757" cy="200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F1A0297C-582A-4299-928D-9E6ED7E22163}"/>
              </a:ext>
            </a:extLst>
          </p:cNvPr>
          <p:cNvSpPr>
            <a:spLocks noChangeArrowheads="1"/>
          </p:cNvSpPr>
          <p:nvPr/>
        </p:nvSpPr>
        <p:spPr bwMode="auto">
          <a:xfrm>
            <a:off x="179263" y="188641"/>
            <a:ext cx="8641209" cy="864096"/>
          </a:xfrm>
          <a:prstGeom prst="rect">
            <a:avLst/>
          </a:prstGeom>
          <a:noFill/>
          <a:ln w="9525">
            <a:noFill/>
            <a:miter lim="800000"/>
            <a:headEnd/>
            <a:tailEnd/>
          </a:ln>
        </p:spPr>
        <p:txBody>
          <a:bodyPr bIns="91440" anchor="t"/>
          <a:lstStyle/>
          <a:p>
            <a:r>
              <a:rPr lang="en-US" altLang="ko-KR" sz="2400" b="1" dirty="0">
                <a:solidFill>
                  <a:srgbClr val="FFC000"/>
                </a:solidFill>
                <a:latin typeface="Verdana" pitchFamily="34" charset="0"/>
              </a:rPr>
              <a:t>Final Reminder:</a:t>
            </a:r>
            <a:r>
              <a:rPr lang="en-US" altLang="ko-KR" sz="2400" b="1" dirty="0">
                <a:latin typeface="Verdana" pitchFamily="34" charset="0"/>
              </a:rPr>
              <a:t> If in doubt, ask a professor before it’s too late.</a:t>
            </a:r>
            <a:endParaRPr lang="en-US" altLang="ko-KR" sz="2400" b="1" dirty="0">
              <a:solidFill>
                <a:srgbClr val="FFC000"/>
              </a:solidFill>
              <a:latin typeface="Verdana" pitchFamily="34" charset="0"/>
            </a:endParaRPr>
          </a:p>
        </p:txBody>
      </p:sp>
    </p:spTree>
    <p:extLst>
      <p:ext uri="{BB962C8B-B14F-4D97-AF65-F5344CB8AC3E}">
        <p14:creationId xmlns:p14="http://schemas.microsoft.com/office/powerpoint/2010/main" val="293258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188640"/>
            <a:ext cx="8569201" cy="648072"/>
          </a:xfrm>
          <a:prstGeom prst="rect">
            <a:avLst/>
          </a:prstGeom>
          <a:noFill/>
          <a:ln w="9525">
            <a:noFill/>
            <a:miter lim="800000"/>
            <a:headEnd/>
            <a:tailEnd/>
          </a:ln>
        </p:spPr>
        <p:txBody>
          <a:bodyPr bIns="91440" anchor="t"/>
          <a:lstStyle/>
          <a:p>
            <a:r>
              <a:rPr lang="en-US" altLang="ko-KR" sz="3200" b="1" dirty="0">
                <a:latin typeface="Verdana" pitchFamily="34" charset="0"/>
              </a:rPr>
              <a:t>The Thesis Writing Process</a:t>
            </a:r>
          </a:p>
        </p:txBody>
      </p:sp>
      <p:sp>
        <p:nvSpPr>
          <p:cNvPr id="5" name="Rectangle 3"/>
          <p:cNvSpPr>
            <a:spLocks noChangeArrowheads="1"/>
          </p:cNvSpPr>
          <p:nvPr/>
        </p:nvSpPr>
        <p:spPr bwMode="auto">
          <a:xfrm>
            <a:off x="323528" y="764704"/>
            <a:ext cx="8640959" cy="583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atinLnBrk="0">
              <a:spcBef>
                <a:spcPts val="1200"/>
              </a:spcBef>
              <a:buClr>
                <a:schemeClr val="hlink"/>
              </a:buClr>
              <a:buSzPct val="75000"/>
            </a:pPr>
            <a:r>
              <a:rPr lang="en-US" altLang="ko-KR" sz="2000" b="1" dirty="0">
                <a:solidFill>
                  <a:srgbClr val="FFC000"/>
                </a:solidFill>
                <a:latin typeface="Verdana" pitchFamily="34" charset="0"/>
              </a:rPr>
              <a:t>Let the announcement on the English Department homepage be your guide. </a:t>
            </a:r>
          </a:p>
        </p:txBody>
      </p:sp>
      <p:pic>
        <p:nvPicPr>
          <p:cNvPr id="3" name="그림 2">
            <a:extLst>
              <a:ext uri="{FF2B5EF4-FFF2-40B4-BE49-F238E27FC236}">
                <a16:creationId xmlns:a16="http://schemas.microsoft.com/office/drawing/2014/main" id="{BB4D369A-B386-46CF-9E3A-3F4EC4E97A9B}"/>
              </a:ext>
            </a:extLst>
          </p:cNvPr>
          <p:cNvPicPr>
            <a:picLocks noChangeAspect="1"/>
          </p:cNvPicPr>
          <p:nvPr/>
        </p:nvPicPr>
        <p:blipFill>
          <a:blip r:embed="rId2"/>
          <a:stretch>
            <a:fillRect/>
          </a:stretch>
        </p:blipFill>
        <p:spPr>
          <a:xfrm>
            <a:off x="0" y="1628800"/>
            <a:ext cx="4338963" cy="2160240"/>
          </a:xfrm>
          <a:prstGeom prst="rect">
            <a:avLst/>
          </a:prstGeom>
        </p:spPr>
      </p:pic>
      <p:pic>
        <p:nvPicPr>
          <p:cNvPr id="4" name="그림 3">
            <a:hlinkClick r:id="rId3"/>
            <a:extLst>
              <a:ext uri="{FF2B5EF4-FFF2-40B4-BE49-F238E27FC236}">
                <a16:creationId xmlns:a16="http://schemas.microsoft.com/office/drawing/2014/main" id="{170D5760-2AF7-4722-99D7-EA1B95D090F2}"/>
              </a:ext>
            </a:extLst>
          </p:cNvPr>
          <p:cNvPicPr>
            <a:picLocks noChangeAspect="1"/>
          </p:cNvPicPr>
          <p:nvPr/>
        </p:nvPicPr>
        <p:blipFill>
          <a:blip r:embed="rId4"/>
          <a:stretch>
            <a:fillRect/>
          </a:stretch>
        </p:blipFill>
        <p:spPr>
          <a:xfrm>
            <a:off x="2607016" y="2932170"/>
            <a:ext cx="6372200" cy="3737628"/>
          </a:xfrm>
          <a:prstGeom prst="rect">
            <a:avLst/>
          </a:prstGeom>
        </p:spPr>
      </p:pic>
      <p:cxnSp>
        <p:nvCxnSpPr>
          <p:cNvPr id="6" name="직선 화살표 연결선 5">
            <a:extLst>
              <a:ext uri="{FF2B5EF4-FFF2-40B4-BE49-F238E27FC236}">
                <a16:creationId xmlns:a16="http://schemas.microsoft.com/office/drawing/2014/main" id="{7A792549-DF85-4C2A-ADF0-1770B02DBA13}"/>
              </a:ext>
            </a:extLst>
          </p:cNvPr>
          <p:cNvCxnSpPr>
            <a:cxnSpLocks/>
          </p:cNvCxnSpPr>
          <p:nvPr/>
        </p:nvCxnSpPr>
        <p:spPr>
          <a:xfrm>
            <a:off x="2586598" y="3701493"/>
            <a:ext cx="2218441" cy="1599715"/>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직사각형 7">
            <a:hlinkClick r:id="rId3"/>
            <a:extLst>
              <a:ext uri="{FF2B5EF4-FFF2-40B4-BE49-F238E27FC236}">
                <a16:creationId xmlns:a16="http://schemas.microsoft.com/office/drawing/2014/main" id="{F9BD8176-6D4C-490B-8870-53DD6F8D0EB1}"/>
              </a:ext>
            </a:extLst>
          </p:cNvPr>
          <p:cNvSpPr/>
          <p:nvPr/>
        </p:nvSpPr>
        <p:spPr>
          <a:xfrm>
            <a:off x="4378615" y="1154839"/>
            <a:ext cx="4729887" cy="646331"/>
          </a:xfrm>
          <a:prstGeom prst="rect">
            <a:avLst/>
          </a:prstGeom>
        </p:spPr>
        <p:txBody>
          <a:bodyPr wrap="square">
            <a:spAutoFit/>
          </a:bodyPr>
          <a:lstStyle/>
          <a:p>
            <a:r>
              <a:rPr lang="en-US" dirty="0"/>
              <a:t>https://english.ewha.ac.kr/english/notice/notice.do?mode=view&amp;articleNo=759254</a:t>
            </a:r>
          </a:p>
        </p:txBody>
      </p:sp>
    </p:spTree>
    <p:extLst>
      <p:ext uri="{BB962C8B-B14F-4D97-AF65-F5344CB8AC3E}">
        <p14:creationId xmlns:p14="http://schemas.microsoft.com/office/powerpoint/2010/main" val="38707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188640"/>
            <a:ext cx="8569201" cy="648072"/>
          </a:xfrm>
          <a:prstGeom prst="rect">
            <a:avLst/>
          </a:prstGeom>
          <a:noFill/>
          <a:ln w="9525">
            <a:noFill/>
            <a:miter lim="800000"/>
            <a:headEnd/>
            <a:tailEnd/>
          </a:ln>
        </p:spPr>
        <p:txBody>
          <a:bodyPr bIns="91440" anchor="t"/>
          <a:lstStyle/>
          <a:p>
            <a:r>
              <a:rPr lang="en-US" altLang="ko-KR" sz="3200" b="1" dirty="0">
                <a:latin typeface="Verdana" pitchFamily="34" charset="0"/>
              </a:rPr>
              <a:t>The Thesis Writing Process</a:t>
            </a:r>
          </a:p>
        </p:txBody>
      </p:sp>
      <p:sp>
        <p:nvSpPr>
          <p:cNvPr id="5" name="Rectangle 3"/>
          <p:cNvSpPr>
            <a:spLocks noChangeArrowheads="1"/>
          </p:cNvSpPr>
          <p:nvPr/>
        </p:nvSpPr>
        <p:spPr bwMode="auto">
          <a:xfrm>
            <a:off x="323528" y="764705"/>
            <a:ext cx="8640959"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atinLnBrk="0">
              <a:spcBef>
                <a:spcPts val="1200"/>
              </a:spcBef>
              <a:buClr>
                <a:schemeClr val="hlink"/>
              </a:buClr>
              <a:buSzPct val="75000"/>
            </a:pPr>
            <a:r>
              <a:rPr lang="en-US" altLang="ko-KR" sz="2000" b="1" dirty="0">
                <a:solidFill>
                  <a:srgbClr val="FFC000"/>
                </a:solidFill>
                <a:latin typeface="Verdana" pitchFamily="34" charset="0"/>
              </a:rPr>
              <a:t>Let the announcement on the English Department homepage be your guide. </a:t>
            </a:r>
          </a:p>
        </p:txBody>
      </p:sp>
      <p:pic>
        <p:nvPicPr>
          <p:cNvPr id="3" name="그림 2">
            <a:extLst>
              <a:ext uri="{FF2B5EF4-FFF2-40B4-BE49-F238E27FC236}">
                <a16:creationId xmlns:a16="http://schemas.microsoft.com/office/drawing/2014/main" id="{BB4D369A-B386-46CF-9E3A-3F4EC4E97A9B}"/>
              </a:ext>
            </a:extLst>
          </p:cNvPr>
          <p:cNvPicPr>
            <a:picLocks noChangeAspect="1"/>
          </p:cNvPicPr>
          <p:nvPr/>
        </p:nvPicPr>
        <p:blipFill>
          <a:blip r:embed="rId2"/>
          <a:stretch>
            <a:fillRect/>
          </a:stretch>
        </p:blipFill>
        <p:spPr>
          <a:xfrm>
            <a:off x="0" y="1628800"/>
            <a:ext cx="4338963" cy="2160240"/>
          </a:xfrm>
          <a:prstGeom prst="rect">
            <a:avLst/>
          </a:prstGeom>
        </p:spPr>
      </p:pic>
      <p:pic>
        <p:nvPicPr>
          <p:cNvPr id="4" name="그림 3">
            <a:hlinkClick r:id="rId3"/>
            <a:extLst>
              <a:ext uri="{FF2B5EF4-FFF2-40B4-BE49-F238E27FC236}">
                <a16:creationId xmlns:a16="http://schemas.microsoft.com/office/drawing/2014/main" id="{170D5760-2AF7-4722-99D7-EA1B95D090F2}"/>
              </a:ext>
            </a:extLst>
          </p:cNvPr>
          <p:cNvPicPr>
            <a:picLocks noChangeAspect="1"/>
          </p:cNvPicPr>
          <p:nvPr/>
        </p:nvPicPr>
        <p:blipFill>
          <a:blip r:embed="rId4"/>
          <a:stretch>
            <a:fillRect/>
          </a:stretch>
        </p:blipFill>
        <p:spPr>
          <a:xfrm>
            <a:off x="2607016" y="2932170"/>
            <a:ext cx="6372200" cy="3737628"/>
          </a:xfrm>
          <a:prstGeom prst="rect">
            <a:avLst/>
          </a:prstGeom>
        </p:spPr>
      </p:pic>
      <p:cxnSp>
        <p:nvCxnSpPr>
          <p:cNvPr id="6" name="직선 화살표 연결선 5">
            <a:extLst>
              <a:ext uri="{FF2B5EF4-FFF2-40B4-BE49-F238E27FC236}">
                <a16:creationId xmlns:a16="http://schemas.microsoft.com/office/drawing/2014/main" id="{7A792549-DF85-4C2A-ADF0-1770B02DBA13}"/>
              </a:ext>
            </a:extLst>
          </p:cNvPr>
          <p:cNvCxnSpPr>
            <a:cxnSpLocks/>
          </p:cNvCxnSpPr>
          <p:nvPr/>
        </p:nvCxnSpPr>
        <p:spPr>
          <a:xfrm>
            <a:off x="2586598" y="3701493"/>
            <a:ext cx="2218441" cy="1599715"/>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직사각형 7">
            <a:hlinkClick r:id="rId3"/>
            <a:extLst>
              <a:ext uri="{FF2B5EF4-FFF2-40B4-BE49-F238E27FC236}">
                <a16:creationId xmlns:a16="http://schemas.microsoft.com/office/drawing/2014/main" id="{F9BD8176-6D4C-490B-8870-53DD6F8D0EB1}"/>
              </a:ext>
            </a:extLst>
          </p:cNvPr>
          <p:cNvSpPr/>
          <p:nvPr/>
        </p:nvSpPr>
        <p:spPr>
          <a:xfrm>
            <a:off x="4378615" y="1154839"/>
            <a:ext cx="4729887" cy="646331"/>
          </a:xfrm>
          <a:prstGeom prst="rect">
            <a:avLst/>
          </a:prstGeom>
        </p:spPr>
        <p:txBody>
          <a:bodyPr wrap="square">
            <a:spAutoFit/>
          </a:bodyPr>
          <a:lstStyle/>
          <a:p>
            <a:r>
              <a:rPr lang="en-US" dirty="0"/>
              <a:t>https://english.ewha.ac.kr/english/notice/notice.do?mode=view&amp;articleNo=759254</a:t>
            </a:r>
          </a:p>
        </p:txBody>
      </p:sp>
      <p:sp>
        <p:nvSpPr>
          <p:cNvPr id="9" name="Rectangle 3">
            <a:extLst>
              <a:ext uri="{FF2B5EF4-FFF2-40B4-BE49-F238E27FC236}">
                <a16:creationId xmlns:a16="http://schemas.microsoft.com/office/drawing/2014/main" id="{25DFE9B7-68DF-4941-974F-00CDBFC8DEBC}"/>
              </a:ext>
            </a:extLst>
          </p:cNvPr>
          <p:cNvSpPr>
            <a:spLocks noChangeArrowheads="1"/>
          </p:cNvSpPr>
          <p:nvPr/>
        </p:nvSpPr>
        <p:spPr bwMode="auto">
          <a:xfrm>
            <a:off x="214231" y="5667156"/>
            <a:ext cx="8764985" cy="1002204"/>
          </a:xfrm>
          <a:prstGeom prst="rect">
            <a:avLst/>
          </a:prstGeom>
          <a:solidFill>
            <a:schemeClr val="bg1"/>
          </a:solidFill>
          <a:ln>
            <a:noFill/>
          </a:ln>
          <a:extLst/>
        </p:spPr>
        <p:txBody>
          <a:bodyPr/>
          <a:lstStyle/>
          <a:p>
            <a:pPr latinLnBrk="0">
              <a:spcBef>
                <a:spcPts val="1200"/>
              </a:spcBef>
              <a:buClr>
                <a:schemeClr val="hlink"/>
              </a:buClr>
              <a:buSzPct val="75000"/>
            </a:pPr>
            <a:r>
              <a:rPr lang="en-US" altLang="ko-KR" sz="2000" b="1" dirty="0">
                <a:solidFill>
                  <a:srgbClr val="FFC000"/>
                </a:solidFill>
                <a:latin typeface="Verdana" pitchFamily="34" charset="0"/>
              </a:rPr>
              <a:t>I’ll point out some highlights of the announcement and attachments. But, read everything so you get a more complete picture of what you should do to write your thesis.</a:t>
            </a:r>
          </a:p>
        </p:txBody>
      </p:sp>
    </p:spTree>
    <p:extLst>
      <p:ext uri="{BB962C8B-B14F-4D97-AF65-F5344CB8AC3E}">
        <p14:creationId xmlns:p14="http://schemas.microsoft.com/office/powerpoint/2010/main" val="2803712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188640"/>
            <a:ext cx="8569201" cy="648072"/>
          </a:xfrm>
          <a:prstGeom prst="rect">
            <a:avLst/>
          </a:prstGeom>
          <a:noFill/>
          <a:ln w="9525">
            <a:noFill/>
            <a:miter lim="800000"/>
            <a:headEnd/>
            <a:tailEnd/>
          </a:ln>
        </p:spPr>
        <p:txBody>
          <a:bodyPr bIns="91440" anchor="t"/>
          <a:lstStyle/>
          <a:p>
            <a:r>
              <a:rPr lang="en-US" altLang="ko-KR" sz="3200" b="1" dirty="0">
                <a:latin typeface="Verdana" pitchFamily="34" charset="0"/>
              </a:rPr>
              <a:t>The Thesis Writing Process</a:t>
            </a:r>
          </a:p>
        </p:txBody>
      </p:sp>
      <p:sp>
        <p:nvSpPr>
          <p:cNvPr id="5" name="Rectangle 3"/>
          <p:cNvSpPr>
            <a:spLocks noChangeArrowheads="1"/>
          </p:cNvSpPr>
          <p:nvPr/>
        </p:nvSpPr>
        <p:spPr bwMode="auto">
          <a:xfrm>
            <a:off x="323528" y="764704"/>
            <a:ext cx="8640959" cy="59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atinLnBrk="0">
              <a:spcBef>
                <a:spcPts val="1200"/>
              </a:spcBef>
              <a:buClr>
                <a:schemeClr val="hlink"/>
              </a:buClr>
              <a:buSzPct val="75000"/>
            </a:pPr>
            <a:r>
              <a:rPr lang="en-US" altLang="ko-KR" sz="2000" b="1" dirty="0">
                <a:solidFill>
                  <a:srgbClr val="FFC000"/>
                </a:solidFill>
                <a:latin typeface="Verdana" pitchFamily="34" charset="0"/>
              </a:rPr>
              <a:t>Important Point #1: Don’t get behind schedule.</a:t>
            </a:r>
          </a:p>
          <a:p>
            <a:pPr latinLnBrk="0">
              <a:spcBef>
                <a:spcPts val="1200"/>
              </a:spcBef>
              <a:buClr>
                <a:schemeClr val="hlink"/>
              </a:buClr>
              <a:buSzPct val="75000"/>
            </a:pPr>
            <a:r>
              <a:rPr lang="en-US" altLang="ko-KR" sz="2000" b="1" dirty="0">
                <a:solidFill>
                  <a:srgbClr val="FFC000"/>
                </a:solidFill>
                <a:latin typeface="Verdana" pitchFamily="34" charset="0"/>
              </a:rPr>
              <a:t>Important Point #2: Don’t isolate yourself.</a:t>
            </a:r>
          </a:p>
          <a:p>
            <a:pPr latinLnBrk="0">
              <a:spcBef>
                <a:spcPts val="1200"/>
              </a:spcBef>
              <a:buClr>
                <a:schemeClr val="hlink"/>
              </a:buClr>
              <a:buSzPct val="75000"/>
            </a:pPr>
            <a:endParaRPr lang="en-US" altLang="ko-KR" sz="2000" b="1" dirty="0">
              <a:solidFill>
                <a:srgbClr val="FFC000"/>
              </a:solidFill>
              <a:latin typeface="Verdana" pitchFamily="34" charset="0"/>
            </a:endParaRPr>
          </a:p>
          <a:p>
            <a:pPr latinLnBrk="0">
              <a:spcBef>
                <a:spcPts val="1200"/>
              </a:spcBef>
              <a:buClr>
                <a:schemeClr val="hlink"/>
              </a:buClr>
              <a:buSzPct val="75000"/>
            </a:pPr>
            <a:endParaRPr lang="en-US" altLang="ko-KR" sz="2000" b="1" dirty="0">
              <a:solidFill>
                <a:srgbClr val="FFC000"/>
              </a:solidFill>
              <a:latin typeface="Verdana" pitchFamily="34" charset="0"/>
            </a:endParaRPr>
          </a:p>
          <a:p>
            <a:pPr latinLnBrk="0">
              <a:spcBef>
                <a:spcPts val="1200"/>
              </a:spcBef>
              <a:buClr>
                <a:schemeClr val="hlink"/>
              </a:buClr>
              <a:buSzPct val="75000"/>
            </a:pPr>
            <a:endParaRPr lang="en-US" altLang="ko-KR" sz="2000" b="1" dirty="0">
              <a:solidFill>
                <a:srgbClr val="FFC000"/>
              </a:solidFill>
              <a:latin typeface="Verdana" pitchFamily="34" charset="0"/>
            </a:endParaRPr>
          </a:p>
          <a:p>
            <a:pPr latinLnBrk="0">
              <a:spcBef>
                <a:spcPts val="1200"/>
              </a:spcBef>
              <a:buClr>
                <a:schemeClr val="hlink"/>
              </a:buClr>
              <a:buSzPct val="75000"/>
            </a:pPr>
            <a:endParaRPr lang="en-US" altLang="ko-KR" sz="2000" b="1" dirty="0">
              <a:solidFill>
                <a:srgbClr val="FFC000"/>
              </a:solidFill>
              <a:latin typeface="Verdana" pitchFamily="34" charset="0"/>
            </a:endParaRPr>
          </a:p>
          <a:p>
            <a:pPr latinLnBrk="0">
              <a:spcBef>
                <a:spcPts val="1200"/>
              </a:spcBef>
              <a:buClr>
                <a:schemeClr val="hlink"/>
              </a:buClr>
              <a:buSzPct val="75000"/>
            </a:pPr>
            <a:endParaRPr lang="en-US" altLang="ko-KR" sz="2000" b="1" dirty="0">
              <a:solidFill>
                <a:srgbClr val="FFC000"/>
              </a:solidFill>
              <a:latin typeface="Verdana" pitchFamily="34" charset="0"/>
            </a:endParaRPr>
          </a:p>
          <a:p>
            <a:pPr latinLnBrk="0">
              <a:spcBef>
                <a:spcPts val="1200"/>
              </a:spcBef>
              <a:buClr>
                <a:schemeClr val="hlink"/>
              </a:buClr>
              <a:buSzPct val="75000"/>
            </a:pPr>
            <a:endParaRPr lang="en-US" altLang="ko-KR" sz="2000" b="1" dirty="0">
              <a:solidFill>
                <a:srgbClr val="FFC000"/>
              </a:solidFill>
              <a:latin typeface="Verdana" pitchFamily="34" charset="0"/>
            </a:endParaRPr>
          </a:p>
          <a:p>
            <a:pPr latinLnBrk="0">
              <a:spcBef>
                <a:spcPts val="1200"/>
              </a:spcBef>
              <a:buClr>
                <a:schemeClr val="hlink"/>
              </a:buClr>
              <a:buSzPct val="75000"/>
            </a:pPr>
            <a:endParaRPr lang="en-US" altLang="ko-KR" sz="2000" b="1" dirty="0">
              <a:solidFill>
                <a:srgbClr val="FFC000"/>
              </a:solidFill>
              <a:latin typeface="Verdana" pitchFamily="34" charset="0"/>
            </a:endParaRPr>
          </a:p>
          <a:p>
            <a:pPr latinLnBrk="0">
              <a:spcBef>
                <a:spcPts val="1200"/>
              </a:spcBef>
              <a:buClr>
                <a:schemeClr val="hlink"/>
              </a:buClr>
              <a:buSzPct val="75000"/>
            </a:pPr>
            <a:endParaRPr lang="en-US" altLang="ko-KR" sz="2000" b="1" dirty="0">
              <a:solidFill>
                <a:srgbClr val="FFC000"/>
              </a:solidFill>
              <a:latin typeface="Verdana" pitchFamily="34" charset="0"/>
            </a:endParaRPr>
          </a:p>
          <a:p>
            <a:pPr latinLnBrk="0">
              <a:spcBef>
                <a:spcPts val="1200"/>
              </a:spcBef>
              <a:buClr>
                <a:schemeClr val="hlink"/>
              </a:buClr>
              <a:buSzPct val="75000"/>
            </a:pPr>
            <a:endParaRPr lang="en-US" altLang="ko-KR" sz="2000" b="1" dirty="0">
              <a:solidFill>
                <a:srgbClr val="FFC000"/>
              </a:solidFill>
              <a:latin typeface="Verdana" pitchFamily="34" charset="0"/>
            </a:endParaRPr>
          </a:p>
          <a:p>
            <a:pPr latinLnBrk="0">
              <a:spcBef>
                <a:spcPts val="1200"/>
              </a:spcBef>
              <a:buClr>
                <a:schemeClr val="hlink"/>
              </a:buClr>
              <a:buSzPct val="75000"/>
            </a:pPr>
            <a:endParaRPr lang="en-US" altLang="ko-KR" sz="2000" b="1" dirty="0">
              <a:solidFill>
                <a:srgbClr val="FFC000"/>
              </a:solidFill>
              <a:latin typeface="Verdana" pitchFamily="34" charset="0"/>
            </a:endParaRPr>
          </a:p>
          <a:p>
            <a:pPr latinLnBrk="0">
              <a:spcBef>
                <a:spcPts val="1200"/>
              </a:spcBef>
              <a:buClr>
                <a:schemeClr val="hlink"/>
              </a:buClr>
              <a:buSzPct val="75000"/>
            </a:pPr>
            <a:r>
              <a:rPr lang="en-US" altLang="ko-KR" sz="2000" b="1" dirty="0">
                <a:solidFill>
                  <a:srgbClr val="FFC000"/>
                </a:solidFill>
                <a:latin typeface="Verdana" pitchFamily="34" charset="0"/>
              </a:rPr>
              <a:t>Important Point #3: Follow procedures (see notes on PDF).</a:t>
            </a:r>
          </a:p>
        </p:txBody>
      </p:sp>
      <p:pic>
        <p:nvPicPr>
          <p:cNvPr id="7" name="그림 6">
            <a:extLst>
              <a:ext uri="{FF2B5EF4-FFF2-40B4-BE49-F238E27FC236}">
                <a16:creationId xmlns:a16="http://schemas.microsoft.com/office/drawing/2014/main" id="{76625FA2-F6EA-4ACB-B1E3-DC82E9FE0A7E}"/>
              </a:ext>
            </a:extLst>
          </p:cNvPr>
          <p:cNvPicPr>
            <a:picLocks noChangeAspect="1"/>
          </p:cNvPicPr>
          <p:nvPr/>
        </p:nvPicPr>
        <p:blipFill>
          <a:blip r:embed="rId2"/>
          <a:stretch>
            <a:fillRect/>
          </a:stretch>
        </p:blipFill>
        <p:spPr>
          <a:xfrm>
            <a:off x="2123727" y="1628800"/>
            <a:ext cx="6840759" cy="4517603"/>
          </a:xfrm>
          <a:prstGeom prst="rect">
            <a:avLst/>
          </a:prstGeom>
        </p:spPr>
      </p:pic>
    </p:spTree>
    <p:extLst>
      <p:ext uri="{BB962C8B-B14F-4D97-AF65-F5344CB8AC3E}">
        <p14:creationId xmlns:p14="http://schemas.microsoft.com/office/powerpoint/2010/main" val="397105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7B3823A3-00C2-4CED-A23D-42C61E322931}"/>
              </a:ext>
            </a:extLst>
          </p:cNvPr>
          <p:cNvSpPr>
            <a:spLocks noChangeArrowheads="1"/>
          </p:cNvSpPr>
          <p:nvPr/>
        </p:nvSpPr>
        <p:spPr bwMode="auto">
          <a:xfrm>
            <a:off x="161764" y="257502"/>
            <a:ext cx="8502907" cy="633418"/>
          </a:xfrm>
          <a:prstGeom prst="rect">
            <a:avLst/>
          </a:prstGeom>
          <a:noFill/>
          <a:ln w="9525">
            <a:noFill/>
            <a:miter lim="800000"/>
            <a:headEnd/>
            <a:tailEnd/>
          </a:ln>
        </p:spPr>
        <p:txBody>
          <a:bodyPr bIns="91440" anchor="t"/>
          <a:lstStyle/>
          <a:p>
            <a:r>
              <a:rPr lang="en-US" altLang="ko-KR" sz="2400" b="1" dirty="0">
                <a:latin typeface="Verdana" pitchFamily="34" charset="0"/>
              </a:rPr>
              <a:t>But what is a graduation thesis anyway?</a:t>
            </a:r>
          </a:p>
        </p:txBody>
      </p:sp>
    </p:spTree>
    <p:extLst>
      <p:ext uri="{BB962C8B-B14F-4D97-AF65-F5344CB8AC3E}">
        <p14:creationId xmlns:p14="http://schemas.microsoft.com/office/powerpoint/2010/main" val="361225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61764" y="257502"/>
            <a:ext cx="8502907" cy="633418"/>
          </a:xfrm>
          <a:prstGeom prst="rect">
            <a:avLst/>
          </a:prstGeom>
          <a:noFill/>
          <a:ln w="9525">
            <a:noFill/>
            <a:miter lim="800000"/>
            <a:headEnd/>
            <a:tailEnd/>
          </a:ln>
        </p:spPr>
        <p:txBody>
          <a:bodyPr bIns="91440" anchor="t"/>
          <a:lstStyle/>
          <a:p>
            <a:r>
              <a:rPr lang="en-US" altLang="ko-KR" sz="2400" b="1" dirty="0">
                <a:latin typeface="Verdana" pitchFamily="34" charset="0"/>
              </a:rPr>
              <a:t>But what is a graduation thesis anyway?</a:t>
            </a:r>
          </a:p>
        </p:txBody>
      </p:sp>
      <p:pic>
        <p:nvPicPr>
          <p:cNvPr id="3" name="그림 2">
            <a:extLst>
              <a:ext uri="{FF2B5EF4-FFF2-40B4-BE49-F238E27FC236}">
                <a16:creationId xmlns:a16="http://schemas.microsoft.com/office/drawing/2014/main" id="{9B3E97F9-9A03-4C90-9C65-3C1D4B8AD6CE}"/>
              </a:ext>
            </a:extLst>
          </p:cNvPr>
          <p:cNvPicPr>
            <a:picLocks noChangeAspect="1"/>
          </p:cNvPicPr>
          <p:nvPr/>
        </p:nvPicPr>
        <p:blipFill>
          <a:blip r:embed="rId2"/>
          <a:stretch>
            <a:fillRect/>
          </a:stretch>
        </p:blipFill>
        <p:spPr>
          <a:xfrm>
            <a:off x="197768" y="836712"/>
            <a:ext cx="8748464" cy="1052577"/>
          </a:xfrm>
          <a:prstGeom prst="rect">
            <a:avLst/>
          </a:prstGeom>
        </p:spPr>
      </p:pic>
      <p:pic>
        <p:nvPicPr>
          <p:cNvPr id="4" name="그림 3">
            <a:extLst>
              <a:ext uri="{FF2B5EF4-FFF2-40B4-BE49-F238E27FC236}">
                <a16:creationId xmlns:a16="http://schemas.microsoft.com/office/drawing/2014/main" id="{8DEF36F5-B810-4DFD-8407-80FACA356904}"/>
              </a:ext>
            </a:extLst>
          </p:cNvPr>
          <p:cNvPicPr>
            <a:picLocks noChangeAspect="1"/>
          </p:cNvPicPr>
          <p:nvPr/>
        </p:nvPicPr>
        <p:blipFill>
          <a:blip r:embed="rId3"/>
          <a:stretch>
            <a:fillRect/>
          </a:stretch>
        </p:blipFill>
        <p:spPr>
          <a:xfrm>
            <a:off x="161764" y="1988840"/>
            <a:ext cx="8820472" cy="502570"/>
          </a:xfrm>
          <a:prstGeom prst="rect">
            <a:avLst/>
          </a:prstGeom>
        </p:spPr>
      </p:pic>
      <p:pic>
        <p:nvPicPr>
          <p:cNvPr id="6" name="그림 5">
            <a:extLst>
              <a:ext uri="{FF2B5EF4-FFF2-40B4-BE49-F238E27FC236}">
                <a16:creationId xmlns:a16="http://schemas.microsoft.com/office/drawing/2014/main" id="{3B9AB636-F9E4-4E8D-AA54-915B494180A5}"/>
              </a:ext>
            </a:extLst>
          </p:cNvPr>
          <p:cNvPicPr>
            <a:picLocks noChangeAspect="1"/>
          </p:cNvPicPr>
          <p:nvPr/>
        </p:nvPicPr>
        <p:blipFill>
          <a:blip r:embed="rId4"/>
          <a:stretch>
            <a:fillRect/>
          </a:stretch>
        </p:blipFill>
        <p:spPr>
          <a:xfrm>
            <a:off x="98884" y="2590961"/>
            <a:ext cx="8946232" cy="569306"/>
          </a:xfrm>
          <a:prstGeom prst="rect">
            <a:avLst/>
          </a:prstGeom>
        </p:spPr>
      </p:pic>
    </p:spTree>
    <p:extLst>
      <p:ext uri="{BB962C8B-B14F-4D97-AF65-F5344CB8AC3E}">
        <p14:creationId xmlns:p14="http://schemas.microsoft.com/office/powerpoint/2010/main" val="1088664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61764" y="257502"/>
            <a:ext cx="8502907" cy="633418"/>
          </a:xfrm>
          <a:prstGeom prst="rect">
            <a:avLst/>
          </a:prstGeom>
          <a:noFill/>
          <a:ln w="9525">
            <a:noFill/>
            <a:miter lim="800000"/>
            <a:headEnd/>
            <a:tailEnd/>
          </a:ln>
        </p:spPr>
        <p:txBody>
          <a:bodyPr bIns="91440" anchor="t"/>
          <a:lstStyle/>
          <a:p>
            <a:r>
              <a:rPr lang="en-US" altLang="ko-KR" sz="2400" b="1" dirty="0">
                <a:latin typeface="Verdana" pitchFamily="34" charset="0"/>
              </a:rPr>
              <a:t>But what is a graduation thesis anyway?</a:t>
            </a:r>
          </a:p>
        </p:txBody>
      </p:sp>
      <p:pic>
        <p:nvPicPr>
          <p:cNvPr id="3" name="그림 2">
            <a:extLst>
              <a:ext uri="{FF2B5EF4-FFF2-40B4-BE49-F238E27FC236}">
                <a16:creationId xmlns:a16="http://schemas.microsoft.com/office/drawing/2014/main" id="{9B3E97F9-9A03-4C90-9C65-3C1D4B8AD6CE}"/>
              </a:ext>
            </a:extLst>
          </p:cNvPr>
          <p:cNvPicPr>
            <a:picLocks noChangeAspect="1"/>
          </p:cNvPicPr>
          <p:nvPr/>
        </p:nvPicPr>
        <p:blipFill>
          <a:blip r:embed="rId2"/>
          <a:stretch>
            <a:fillRect/>
          </a:stretch>
        </p:blipFill>
        <p:spPr>
          <a:xfrm>
            <a:off x="197768" y="836712"/>
            <a:ext cx="8748464" cy="1052577"/>
          </a:xfrm>
          <a:prstGeom prst="rect">
            <a:avLst/>
          </a:prstGeom>
        </p:spPr>
      </p:pic>
      <p:pic>
        <p:nvPicPr>
          <p:cNvPr id="4" name="그림 3">
            <a:extLst>
              <a:ext uri="{FF2B5EF4-FFF2-40B4-BE49-F238E27FC236}">
                <a16:creationId xmlns:a16="http://schemas.microsoft.com/office/drawing/2014/main" id="{8DEF36F5-B810-4DFD-8407-80FACA356904}"/>
              </a:ext>
            </a:extLst>
          </p:cNvPr>
          <p:cNvPicPr>
            <a:picLocks noChangeAspect="1"/>
          </p:cNvPicPr>
          <p:nvPr/>
        </p:nvPicPr>
        <p:blipFill>
          <a:blip r:embed="rId3"/>
          <a:stretch>
            <a:fillRect/>
          </a:stretch>
        </p:blipFill>
        <p:spPr>
          <a:xfrm>
            <a:off x="161764" y="1988840"/>
            <a:ext cx="8820472" cy="502570"/>
          </a:xfrm>
          <a:prstGeom prst="rect">
            <a:avLst/>
          </a:prstGeom>
        </p:spPr>
      </p:pic>
      <p:pic>
        <p:nvPicPr>
          <p:cNvPr id="5" name="그림 4">
            <a:extLst>
              <a:ext uri="{FF2B5EF4-FFF2-40B4-BE49-F238E27FC236}">
                <a16:creationId xmlns:a16="http://schemas.microsoft.com/office/drawing/2014/main" id="{DD6797DD-AA68-4F61-8B58-60EBB5B55C15}"/>
              </a:ext>
            </a:extLst>
          </p:cNvPr>
          <p:cNvPicPr>
            <a:picLocks noChangeAspect="1"/>
          </p:cNvPicPr>
          <p:nvPr/>
        </p:nvPicPr>
        <p:blipFill>
          <a:blip r:embed="rId4"/>
          <a:stretch>
            <a:fillRect/>
          </a:stretch>
        </p:blipFill>
        <p:spPr>
          <a:xfrm>
            <a:off x="161764" y="2636912"/>
            <a:ext cx="8820472" cy="1975846"/>
          </a:xfrm>
          <a:prstGeom prst="rect">
            <a:avLst/>
          </a:prstGeom>
        </p:spPr>
      </p:pic>
    </p:spTree>
    <p:extLst>
      <p:ext uri="{BB962C8B-B14F-4D97-AF65-F5344CB8AC3E}">
        <p14:creationId xmlns:p14="http://schemas.microsoft.com/office/powerpoint/2010/main" val="3642697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61764" y="257502"/>
            <a:ext cx="8502907" cy="633418"/>
          </a:xfrm>
          <a:prstGeom prst="rect">
            <a:avLst/>
          </a:prstGeom>
          <a:noFill/>
          <a:ln w="9525">
            <a:noFill/>
            <a:miter lim="800000"/>
            <a:headEnd/>
            <a:tailEnd/>
          </a:ln>
        </p:spPr>
        <p:txBody>
          <a:bodyPr bIns="91440" anchor="t"/>
          <a:lstStyle/>
          <a:p>
            <a:r>
              <a:rPr lang="en-US" altLang="ko-KR" sz="2400" b="1" dirty="0">
                <a:latin typeface="Verdana" pitchFamily="34" charset="0"/>
              </a:rPr>
              <a:t>But what is a graduation thesis anyway?</a:t>
            </a:r>
          </a:p>
        </p:txBody>
      </p:sp>
      <p:pic>
        <p:nvPicPr>
          <p:cNvPr id="3" name="그림 2">
            <a:extLst>
              <a:ext uri="{FF2B5EF4-FFF2-40B4-BE49-F238E27FC236}">
                <a16:creationId xmlns:a16="http://schemas.microsoft.com/office/drawing/2014/main" id="{9B3E97F9-9A03-4C90-9C65-3C1D4B8AD6CE}"/>
              </a:ext>
            </a:extLst>
          </p:cNvPr>
          <p:cNvPicPr>
            <a:picLocks noChangeAspect="1"/>
          </p:cNvPicPr>
          <p:nvPr/>
        </p:nvPicPr>
        <p:blipFill>
          <a:blip r:embed="rId2"/>
          <a:stretch>
            <a:fillRect/>
          </a:stretch>
        </p:blipFill>
        <p:spPr>
          <a:xfrm>
            <a:off x="197768" y="836712"/>
            <a:ext cx="8748464" cy="1052577"/>
          </a:xfrm>
          <a:prstGeom prst="rect">
            <a:avLst/>
          </a:prstGeom>
        </p:spPr>
      </p:pic>
      <p:pic>
        <p:nvPicPr>
          <p:cNvPr id="4" name="그림 3">
            <a:extLst>
              <a:ext uri="{FF2B5EF4-FFF2-40B4-BE49-F238E27FC236}">
                <a16:creationId xmlns:a16="http://schemas.microsoft.com/office/drawing/2014/main" id="{8DEF36F5-B810-4DFD-8407-80FACA356904}"/>
              </a:ext>
            </a:extLst>
          </p:cNvPr>
          <p:cNvPicPr>
            <a:picLocks noChangeAspect="1"/>
          </p:cNvPicPr>
          <p:nvPr/>
        </p:nvPicPr>
        <p:blipFill>
          <a:blip r:embed="rId3"/>
          <a:stretch>
            <a:fillRect/>
          </a:stretch>
        </p:blipFill>
        <p:spPr>
          <a:xfrm>
            <a:off x="161764" y="1988840"/>
            <a:ext cx="8820472" cy="502570"/>
          </a:xfrm>
          <a:prstGeom prst="rect">
            <a:avLst/>
          </a:prstGeom>
        </p:spPr>
      </p:pic>
      <p:pic>
        <p:nvPicPr>
          <p:cNvPr id="5" name="그림 4">
            <a:extLst>
              <a:ext uri="{FF2B5EF4-FFF2-40B4-BE49-F238E27FC236}">
                <a16:creationId xmlns:a16="http://schemas.microsoft.com/office/drawing/2014/main" id="{DD6797DD-AA68-4F61-8B58-60EBB5B55C15}"/>
              </a:ext>
            </a:extLst>
          </p:cNvPr>
          <p:cNvPicPr>
            <a:picLocks noChangeAspect="1"/>
          </p:cNvPicPr>
          <p:nvPr/>
        </p:nvPicPr>
        <p:blipFill>
          <a:blip r:embed="rId4"/>
          <a:stretch>
            <a:fillRect/>
          </a:stretch>
        </p:blipFill>
        <p:spPr>
          <a:xfrm>
            <a:off x="161764" y="2636912"/>
            <a:ext cx="8820472" cy="1975846"/>
          </a:xfrm>
          <a:prstGeom prst="rect">
            <a:avLst/>
          </a:prstGeom>
        </p:spPr>
      </p:pic>
      <p:sp>
        <p:nvSpPr>
          <p:cNvPr id="6" name="Rectangle 3">
            <a:extLst>
              <a:ext uri="{FF2B5EF4-FFF2-40B4-BE49-F238E27FC236}">
                <a16:creationId xmlns:a16="http://schemas.microsoft.com/office/drawing/2014/main" id="{EE610C98-C654-4E86-91E8-079CBACC0530}"/>
              </a:ext>
            </a:extLst>
          </p:cNvPr>
          <p:cNvSpPr>
            <a:spLocks noChangeArrowheads="1"/>
          </p:cNvSpPr>
          <p:nvPr/>
        </p:nvSpPr>
        <p:spPr bwMode="auto">
          <a:xfrm>
            <a:off x="164335" y="4765960"/>
            <a:ext cx="8764985" cy="1399344"/>
          </a:xfrm>
          <a:prstGeom prst="rect">
            <a:avLst/>
          </a:prstGeom>
          <a:solidFill>
            <a:schemeClr val="bg1"/>
          </a:solidFill>
          <a:ln>
            <a:noFill/>
          </a:ln>
          <a:extLst/>
        </p:spPr>
        <p:txBody>
          <a:bodyPr/>
          <a:lstStyle/>
          <a:p>
            <a:pPr latinLnBrk="0">
              <a:spcBef>
                <a:spcPts val="1200"/>
              </a:spcBef>
              <a:buClr>
                <a:schemeClr val="hlink"/>
              </a:buClr>
              <a:buSzPct val="75000"/>
            </a:pPr>
            <a:r>
              <a:rPr lang="en-US" altLang="ko-KR" sz="2000" b="1" dirty="0">
                <a:solidFill>
                  <a:srgbClr val="FFC000"/>
                </a:solidFill>
                <a:latin typeface="Verdana" pitchFamily="34" charset="0"/>
              </a:rPr>
              <a:t>    It’s usually easiest to start with a short paper you wrote for one of your English department classes and then expand your ideas with research and more analysis. Feel free to start with something new, though, if you’re inspired.</a:t>
            </a:r>
          </a:p>
        </p:txBody>
      </p:sp>
    </p:spTree>
    <p:extLst>
      <p:ext uri="{BB962C8B-B14F-4D97-AF65-F5344CB8AC3E}">
        <p14:creationId xmlns:p14="http://schemas.microsoft.com/office/powerpoint/2010/main" val="2813977633"/>
      </p:ext>
    </p:extLst>
  </p:cSld>
  <p:clrMapOvr>
    <a:masterClrMapping/>
  </p:clrMapOvr>
</p:sld>
</file>

<file path=ppt/theme/theme1.xml><?xml version="1.0" encoding="utf-8"?>
<a:theme xmlns:a="http://schemas.openxmlformats.org/drawingml/2006/main" name="PK 퀘도 테마">
  <a:themeElements>
    <a:clrScheme name="궤도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궤도">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궤도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궤도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궤도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궤도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궤도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궤도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궤도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궤도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궤도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PK 퀘도 테마</Template>
  <TotalTime>1718</TotalTime>
  <Words>1453</Words>
  <Application>Microsoft Office PowerPoint</Application>
  <PresentationFormat>화면 슬라이드 쇼(4:3)</PresentationFormat>
  <Paragraphs>90</Paragraphs>
  <Slides>24</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24</vt:i4>
      </vt:variant>
    </vt:vector>
  </HeadingPairs>
  <TitlesOfParts>
    <vt:vector size="30" baseType="lpstr">
      <vt:lpstr>굴림</vt:lpstr>
      <vt:lpstr>맑은 고딕</vt:lpstr>
      <vt:lpstr>Calibri</vt:lpstr>
      <vt:lpstr>Verdana</vt:lpstr>
      <vt:lpstr>Wingdings</vt:lpstr>
      <vt:lpstr>PK 퀘도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Public Speaking</dc:title>
  <dc:creator>Peter Kipp</dc:creator>
  <cp:lastModifiedBy>user</cp:lastModifiedBy>
  <cp:revision>433</cp:revision>
  <cp:lastPrinted>2024-03-04T12:30:12Z</cp:lastPrinted>
  <dcterms:created xsi:type="dcterms:W3CDTF">2005-08-31T13:45:06Z</dcterms:created>
  <dcterms:modified xsi:type="dcterms:W3CDTF">2025-09-09T01:52:40Z</dcterms:modified>
</cp:coreProperties>
</file>